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11059" r:id="rId3"/>
    <p:sldId id="265" r:id="rId4"/>
    <p:sldId id="282" r:id="rId5"/>
    <p:sldId id="283" r:id="rId6"/>
    <p:sldId id="284" r:id="rId7"/>
    <p:sldId id="285" r:id="rId8"/>
    <p:sldId id="286" r:id="rId9"/>
    <p:sldId id="287" r:id="rId10"/>
    <p:sldId id="274" r:id="rId11"/>
    <p:sldId id="288" r:id="rId12"/>
    <p:sldId id="298" r:id="rId13"/>
    <p:sldId id="299" r:id="rId14"/>
    <p:sldId id="291" r:id="rId15"/>
    <p:sldId id="305" r:id="rId16"/>
    <p:sldId id="306" r:id="rId17"/>
    <p:sldId id="307" r:id="rId18"/>
    <p:sldId id="308"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289" r:id="rId34"/>
    <p:sldId id="290" r:id="rId35"/>
    <p:sldId id="309" r:id="rId36"/>
    <p:sldId id="259" r:id="rId37"/>
    <p:sldId id="278" r:id="rId38"/>
    <p:sldId id="281" r:id="rId39"/>
    <p:sldId id="279" r:id="rId40"/>
    <p:sldId id="339" r:id="rId41"/>
    <p:sldId id="302" r:id="rId42"/>
    <p:sldId id="294" r:id="rId43"/>
    <p:sldId id="264" r:id="rId44"/>
    <p:sldId id="269" r:id="rId45"/>
    <p:sldId id="296" r:id="rId46"/>
    <p:sldId id="338" r:id="rId47"/>
    <p:sldId id="295" r:id="rId48"/>
    <p:sldId id="335" r:id="rId49"/>
    <p:sldId id="337" r:id="rId50"/>
    <p:sldId id="336" r:id="rId51"/>
    <p:sldId id="328" r:id="rId52"/>
    <p:sldId id="329" r:id="rId53"/>
    <p:sldId id="330" r:id="rId54"/>
    <p:sldId id="331" r:id="rId55"/>
    <p:sldId id="332" r:id="rId56"/>
    <p:sldId id="333" r:id="rId57"/>
    <p:sldId id="297" r:id="rId58"/>
    <p:sldId id="293" r:id="rId59"/>
    <p:sldId id="266" r:id="rId60"/>
    <p:sldId id="267" r:id="rId61"/>
    <p:sldId id="268" r:id="rId62"/>
    <p:sldId id="263" r:id="rId63"/>
    <p:sldId id="341" r:id="rId64"/>
    <p:sldId id="257" r:id="rId65"/>
    <p:sldId id="258" r:id="rId66"/>
    <p:sldId id="342" r:id="rId67"/>
    <p:sldId id="271" r:id="rId68"/>
    <p:sldId id="11053" r:id="rId69"/>
    <p:sldId id="10958" r:id="rId70"/>
    <p:sldId id="10960" r:id="rId71"/>
    <p:sldId id="10947" r:id="rId72"/>
    <p:sldId id="11060" r:id="rId73"/>
    <p:sldId id="11056" r:id="rId74"/>
    <p:sldId id="270" r:id="rId75"/>
    <p:sldId id="272" r:id="rId76"/>
    <p:sldId id="325" r:id="rId77"/>
    <p:sldId id="300" r:id="rId78"/>
    <p:sldId id="301" r:id="rId79"/>
    <p:sldId id="292" r:id="rId80"/>
    <p:sldId id="304" r:id="rId81"/>
    <p:sldId id="326" r:id="rId82"/>
    <p:sldId id="327" r:id="rId83"/>
    <p:sldId id="262" r:id="rId84"/>
    <p:sldId id="334" r:id="rId8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80221F-F9A3-419D-91D1-32E0250F751C}">
          <p14:sldIdLst>
            <p14:sldId id="256"/>
            <p14:sldId id="11059"/>
            <p14:sldId id="265"/>
            <p14:sldId id="282"/>
            <p14:sldId id="283"/>
            <p14:sldId id="284"/>
            <p14:sldId id="285"/>
            <p14:sldId id="286"/>
            <p14:sldId id="287"/>
            <p14:sldId id="274"/>
            <p14:sldId id="288"/>
            <p14:sldId id="298"/>
            <p14:sldId id="299"/>
            <p14:sldId id="291"/>
            <p14:sldId id="305"/>
            <p14:sldId id="306"/>
            <p14:sldId id="307"/>
            <p14:sldId id="308"/>
            <p14:sldId id="311"/>
            <p14:sldId id="312"/>
            <p14:sldId id="313"/>
            <p14:sldId id="314"/>
            <p14:sldId id="315"/>
            <p14:sldId id="316"/>
            <p14:sldId id="317"/>
            <p14:sldId id="318"/>
            <p14:sldId id="319"/>
            <p14:sldId id="320"/>
            <p14:sldId id="321"/>
            <p14:sldId id="322"/>
            <p14:sldId id="323"/>
            <p14:sldId id="324"/>
            <p14:sldId id="289"/>
            <p14:sldId id="290"/>
          </p14:sldIdLst>
        </p14:section>
        <p14:section name="Lab" id="{2AAC66A9-1F39-4B35-8429-63D00B36CD78}">
          <p14:sldIdLst>
            <p14:sldId id="309"/>
            <p14:sldId id="259"/>
            <p14:sldId id="278"/>
            <p14:sldId id="281"/>
            <p14:sldId id="279"/>
            <p14:sldId id="339"/>
            <p14:sldId id="302"/>
          </p14:sldIdLst>
        </p14:section>
        <p14:section name="Reinforcement Learning" id="{8C07D920-65F3-421A-BC45-1DD26738D0AA}">
          <p14:sldIdLst>
            <p14:sldId id="294"/>
            <p14:sldId id="264"/>
            <p14:sldId id="269"/>
            <p14:sldId id="296"/>
            <p14:sldId id="338"/>
            <p14:sldId id="295"/>
            <p14:sldId id="335"/>
            <p14:sldId id="337"/>
            <p14:sldId id="336"/>
            <p14:sldId id="328"/>
            <p14:sldId id="329"/>
            <p14:sldId id="330"/>
            <p14:sldId id="331"/>
            <p14:sldId id="332"/>
            <p14:sldId id="333"/>
            <p14:sldId id="297"/>
            <p14:sldId id="293"/>
          </p14:sldIdLst>
        </p14:section>
        <p14:section name="More Details" id="{C4666BEE-6399-4901-883D-59B8CC0CD737}">
          <p14:sldIdLst>
            <p14:sldId id="266"/>
            <p14:sldId id="267"/>
            <p14:sldId id="268"/>
          </p14:sldIdLst>
        </p14:section>
        <p14:section name="Microsoft Offerings" id="{E257920D-0338-45E2-B307-AA7F0248744C}">
          <p14:sldIdLst>
            <p14:sldId id="263"/>
            <p14:sldId id="341"/>
            <p14:sldId id="257"/>
            <p14:sldId id="258"/>
            <p14:sldId id="342"/>
            <p14:sldId id="271"/>
            <p14:sldId id="11053"/>
            <p14:sldId id="10958"/>
            <p14:sldId id="10960"/>
            <p14:sldId id="10947"/>
            <p14:sldId id="11060"/>
            <p14:sldId id="11056"/>
            <p14:sldId id="270"/>
            <p14:sldId id="272"/>
          </p14:sldIdLst>
        </p14:section>
        <p14:section name="if time permits" id="{DA0120C6-66D2-42F8-9270-E2B3E576A300}">
          <p14:sldIdLst>
            <p14:sldId id="325"/>
            <p14:sldId id="300"/>
            <p14:sldId id="301"/>
            <p14:sldId id="292"/>
            <p14:sldId id="304"/>
            <p14:sldId id="326"/>
            <p14:sldId id="327"/>
          </p14:sldIdLst>
        </p14:section>
        <p14:section name="Appendix" id="{9A8C60E9-2ECA-4876-A0BE-2DBE5E90C1C7}">
          <p14:sldIdLst>
            <p14:sldId id="262"/>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7779" autoAdjust="0"/>
  </p:normalViewPr>
  <p:slideViewPr>
    <p:cSldViewPr snapToGrid="0">
      <p:cViewPr varScale="1">
        <p:scale>
          <a:sx n="76" d="100"/>
          <a:sy n="76" d="100"/>
        </p:scale>
        <p:origin x="948"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14.09.2021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other NP complete problems as heuristic (</a:t>
            </a:r>
            <a:r>
              <a:rPr lang="en-US" dirty="0" err="1"/>
              <a:t>e.g</a:t>
            </a:r>
            <a:r>
              <a:rPr lang="en-US" dirty="0"/>
              <a:t> </a:t>
            </a:r>
            <a:r>
              <a:rPr lang="en-US"/>
              <a:t>traveling salesman)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43</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48</a:t>
            </a:fld>
            <a:endParaRPr lang="de-DE"/>
          </a:p>
        </p:txBody>
      </p:sp>
    </p:spTree>
    <p:extLst>
      <p:ext uri="{BB962C8B-B14F-4D97-AF65-F5344CB8AC3E}">
        <p14:creationId xmlns:p14="http://schemas.microsoft.com/office/powerpoint/2010/main" val="236147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where a stochastic policy is necessary. Because a deterministic one (where you play one action more often) can be exploited!</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53</a:t>
            </a:fld>
            <a:endParaRPr lang="de-DE"/>
          </a:p>
        </p:txBody>
      </p:sp>
    </p:spTree>
    <p:extLst>
      <p:ext uri="{BB962C8B-B14F-4D97-AF65-F5344CB8AC3E}">
        <p14:creationId xmlns:p14="http://schemas.microsoft.com/office/powerpoint/2010/main" val="136520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when the Markov property does not hold.</a:t>
            </a:r>
          </a:p>
          <a:p>
            <a:r>
              <a:rPr lang="en-US" dirty="0"/>
              <a:t>You cannot distinguish the two gray fields based on the features that the agent gets (that describe the current state)</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54</a:t>
            </a:fld>
            <a:endParaRPr lang="de-DE"/>
          </a:p>
        </p:txBody>
      </p:sp>
    </p:spTree>
    <p:extLst>
      <p:ext uri="{BB962C8B-B14F-4D97-AF65-F5344CB8AC3E}">
        <p14:creationId xmlns:p14="http://schemas.microsoft.com/office/powerpoint/2010/main" val="165208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deterministic policy would say you either go west all the time, or go east all the time. </a:t>
            </a:r>
          </a:p>
          <a:p>
            <a:endParaRPr lang="en-US" dirty="0"/>
          </a:p>
          <a:p>
            <a:r>
              <a:rPr lang="en-US" dirty="0"/>
              <a:t>Picking greedily the best value is a deterministic policy.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55</a:t>
            </a:fld>
            <a:endParaRPr lang="de-DE"/>
          </a:p>
        </p:txBody>
      </p:sp>
    </p:spTree>
    <p:extLst>
      <p:ext uri="{BB962C8B-B14F-4D97-AF65-F5344CB8AC3E}">
        <p14:creationId xmlns:p14="http://schemas.microsoft.com/office/powerpoint/2010/main" val="3709713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state aliasing occurs a stochastic policy can do better than a deterministic policy.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56</a:t>
            </a:fld>
            <a:endParaRPr lang="de-DE"/>
          </a:p>
        </p:txBody>
      </p:sp>
    </p:spTree>
    <p:extLst>
      <p:ext uri="{BB962C8B-B14F-4D97-AF65-F5344CB8AC3E}">
        <p14:creationId xmlns:p14="http://schemas.microsoft.com/office/powerpoint/2010/main" val="18289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58</a:t>
            </a:fld>
            <a:endParaRPr lang="de-DE"/>
          </a:p>
        </p:txBody>
      </p:sp>
    </p:spTree>
    <p:extLst>
      <p:ext uri="{BB962C8B-B14F-4D97-AF65-F5344CB8AC3E}">
        <p14:creationId xmlns:p14="http://schemas.microsoft.com/office/powerpoint/2010/main" val="278259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en-US" dirty="0"/>
          </a:p>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62</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1231636"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9/14/2021 4:19 PM</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68</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708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71</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10^170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8</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C:\Users\lukast\Documents\mln</a:t>
            </a:r>
          </a:p>
          <a:p>
            <a:endParaRPr lang="de-DE" dirty="0"/>
          </a:p>
          <a:p>
            <a:r>
              <a:rPr lang="de-DE" dirty="0"/>
              <a:t>Show the simple cartpole_sc.ipynb</a:t>
            </a:r>
          </a:p>
          <a:p>
            <a:endParaRPr lang="de-DE" dirty="0"/>
          </a:p>
          <a:p>
            <a:r>
              <a:rPr lang="de-DE" dirty="0"/>
              <a:t>Show compute cluster and how to look at the logs &amp; output</a:t>
            </a:r>
          </a:p>
        </p:txBody>
      </p:sp>
      <p:sp>
        <p:nvSpPr>
          <p:cNvPr id="4" name="Slide Number Placeholder 3"/>
          <p:cNvSpPr>
            <a:spLocks noGrp="1"/>
          </p:cNvSpPr>
          <p:nvPr>
            <p:ph type="sldNum" sz="quarter" idx="5"/>
          </p:nvPr>
        </p:nvSpPr>
        <p:spPr/>
        <p:txBody>
          <a:bodyPr/>
          <a:lstStyle/>
          <a:p>
            <a:fld id="{C827AE31-5478-4C92-8F82-AB2106877A15}" type="slidenum">
              <a:rPr lang="de-DE" smtClean="0"/>
              <a:t>72</a:t>
            </a:fld>
            <a:endParaRPr lang="de-DE"/>
          </a:p>
        </p:txBody>
      </p:sp>
    </p:spTree>
    <p:extLst>
      <p:ext uri="{BB962C8B-B14F-4D97-AF65-F5344CB8AC3E}">
        <p14:creationId xmlns:p14="http://schemas.microsoft.com/office/powerpoint/2010/main" val="2397010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https://www.youtube.com/watch?v=MPXGiowUr0o&amp;ab_channel=SkowstertheGeek</a:t>
            </a:r>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79</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Mue</a:t>
            </a:r>
            <a:r>
              <a:rPr lang="en-US" dirty="0"/>
              <a:t> Zero Trained 2 weeks, -&gt; requires just a normal desktop machine for inference.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80</a:t>
            </a:fld>
            <a:endParaRPr lang="de-DE"/>
          </a:p>
        </p:txBody>
      </p:sp>
    </p:spTree>
    <p:extLst>
      <p:ext uri="{BB962C8B-B14F-4D97-AF65-F5344CB8AC3E}">
        <p14:creationId xmlns:p14="http://schemas.microsoft.com/office/powerpoint/2010/main" val="90535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10</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303"/>
                </a:solidFill>
                <a:effectLst/>
                <a:latin typeface="Roboto" panose="02000000000000000000" pitchFamily="2" charset="0"/>
              </a:rPr>
              <a:t>Unlike minimax, the MCTS can work in very open-ended environments with a high branching factor, making it much more effective in games like Go, where the sheer amount of possibilities and choices are just too great for the brute force approach. It also does not require an evaluation function to determine the value of a game state, making it much more "adaptable" to different environments. The MCTS uses 4 main functions (Select, Expand, Simulate, and Update) to create an asymmetric statistics tree which maps onto a game tree, which an AI can then use to ultimately make the "right decision</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33</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34</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36</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37</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https://www.davidsilver.uk/teaching/</a:t>
            </a:r>
          </a:p>
        </p:txBody>
      </p:sp>
      <p:sp>
        <p:nvSpPr>
          <p:cNvPr id="4" name="Slide Number Placeholder 3"/>
          <p:cNvSpPr>
            <a:spLocks noGrp="1"/>
          </p:cNvSpPr>
          <p:nvPr>
            <p:ph type="sldNum" sz="quarter" idx="5"/>
          </p:nvPr>
        </p:nvSpPr>
        <p:spPr/>
        <p:txBody>
          <a:bodyPr/>
          <a:lstStyle/>
          <a:p>
            <a:fld id="{C827AE31-5478-4C92-8F82-AB2106877A15}" type="slidenum">
              <a:rPr lang="de-DE" smtClean="0"/>
              <a:t>42</a:t>
            </a:fld>
            <a:endParaRPr lang="de-DE"/>
          </a:p>
        </p:txBody>
      </p:sp>
    </p:spTree>
    <p:extLst>
      <p:ext uri="{BB962C8B-B14F-4D97-AF65-F5344CB8AC3E}">
        <p14:creationId xmlns:p14="http://schemas.microsoft.com/office/powerpoint/2010/main" val="366551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2619640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14.09.2021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14.09.2021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Fbs4lnGLS8M&amp;ab_channel=FullstackAcadem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embedded-machine-learning/ragweed-drone-detec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FgmMK6RPU1c&amp;ab_channel=ritvikmat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cs.stanford.edu/people/karpathy/reinforcejs/gridworld_dp.html" TargetMode="External"/><Relationship Id="rId2" Type="http://schemas.openxmlformats.org/officeDocument/2006/relationships/hyperlink" Target="https://medium.com/@thechrisyoon/deriving-policy-gradients-and-implementing-reinforce-f887949bd63"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ocs.ray.io/en/master/rllib-env.html#rllib-environments"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www.youtube.com/watch?v=DMXvkbAtHNY&amp;ab_channel=TwoMinutePaper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ww.youtube.com/watch?v=szbvm8aNDxw&amp;t=286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196387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70000" lnSpcReduction="20000"/>
          </a:bodyPr>
          <a:lstStyle/>
          <a:p>
            <a:r>
              <a:rPr lang="en-US" dirty="0"/>
              <a:t>Part one - Based on Prof. Horst </a:t>
            </a:r>
            <a:r>
              <a:rPr lang="en-US" dirty="0" err="1"/>
              <a:t>Eidenberger`s</a:t>
            </a:r>
            <a:r>
              <a:rPr lang="en-US" dirty="0"/>
              <a:t> </a:t>
            </a:r>
            <a:r>
              <a:rPr lang="en-US" dirty="0" err="1"/>
              <a:t>Leture</a:t>
            </a:r>
            <a:r>
              <a:rPr lang="en-US" dirty="0"/>
              <a:t> on Strategy Game Programming @TU Vienna</a:t>
            </a:r>
          </a:p>
          <a:p>
            <a:pPr algn="l"/>
            <a:r>
              <a:rPr lang="en-US" dirty="0"/>
              <a:t>Part two based on David Silvers slides and Lectures, at al. </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
        <p:nvSpPr>
          <p:cNvPr id="3" name="Speech Bubble: Rectangle 2">
            <a:extLst>
              <a:ext uri="{FF2B5EF4-FFF2-40B4-BE49-F238E27FC236}">
                <a16:creationId xmlns:a16="http://schemas.microsoft.com/office/drawing/2014/main" id="{417C21B4-0256-4C2E-8493-493C4A1C4156}"/>
              </a:ext>
            </a:extLst>
          </p:cNvPr>
          <p:cNvSpPr/>
          <p:nvPr/>
        </p:nvSpPr>
        <p:spPr>
          <a:xfrm>
            <a:off x="8277366" y="5841242"/>
            <a:ext cx="3132161" cy="852985"/>
          </a:xfrm>
          <a:prstGeom prst="wedgeRectCallout">
            <a:avLst>
              <a:gd name="adj1" fmla="val -18540"/>
              <a:gd name="adj2" fmla="val -108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Anchor of the recursion when the leave node is reached (</a:t>
            </a:r>
            <a:r>
              <a:rPr lang="en-US" dirty="0" err="1"/>
              <a:t>depthcounter</a:t>
            </a:r>
            <a:r>
              <a:rPr lang="en-US" dirty="0"/>
              <a:t> = 0)</a:t>
            </a:r>
            <a:endParaRPr lang="de-DE" dirty="0"/>
          </a:p>
        </p:txBody>
      </p:sp>
    </p:spTree>
    <p:extLst>
      <p:ext uri="{BB962C8B-B14F-4D97-AF65-F5344CB8AC3E}">
        <p14:creationId xmlns:p14="http://schemas.microsoft.com/office/powerpoint/2010/main" val="68899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the move would provide the opponent with a higher scoring move as already observed.</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CAA-0000-4143-ACE9-25D2D96146BA}"/>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78FA5C0F-279F-4B25-AE33-63940D4CD22B}"/>
              </a:ext>
            </a:extLst>
          </p:cNvPr>
          <p:cNvSpPr>
            <a:spLocks noGrp="1"/>
          </p:cNvSpPr>
          <p:nvPr>
            <p:ph idx="1"/>
          </p:nvPr>
        </p:nvSpPr>
        <p:spPr>
          <a:xfrm>
            <a:off x="838200" y="6154372"/>
            <a:ext cx="10515600" cy="417608"/>
          </a:xfrm>
        </p:spPr>
        <p:txBody>
          <a:bodyPr>
            <a:normAutofit fontScale="77500" lnSpcReduction="20000"/>
          </a:bodyPr>
          <a:lstStyle/>
          <a:p>
            <a:r>
              <a:rPr lang="en-US" dirty="0"/>
              <a:t>Long time the state of the art for chess (using domain expert evaluation functions)</a:t>
            </a:r>
            <a:endParaRPr lang="de-DE" dirty="0"/>
          </a:p>
        </p:txBody>
      </p:sp>
      <p:pic>
        <p:nvPicPr>
          <p:cNvPr id="5" name="Picture 4">
            <a:extLst>
              <a:ext uri="{FF2B5EF4-FFF2-40B4-BE49-F238E27FC236}">
                <a16:creationId xmlns:a16="http://schemas.microsoft.com/office/drawing/2014/main" id="{25E8FE9F-1676-4E1E-B6E5-EDF526070CDA}"/>
              </a:ext>
            </a:extLst>
          </p:cNvPr>
          <p:cNvPicPr>
            <a:picLocks noChangeAspect="1"/>
          </p:cNvPicPr>
          <p:nvPr/>
        </p:nvPicPr>
        <p:blipFill>
          <a:blip r:embed="rId2"/>
          <a:stretch>
            <a:fillRect/>
          </a:stretch>
        </p:blipFill>
        <p:spPr>
          <a:xfrm>
            <a:off x="3109984" y="1410766"/>
            <a:ext cx="7362743" cy="4603811"/>
          </a:xfrm>
          <a:prstGeom prst="rect">
            <a:avLst/>
          </a:prstGeom>
        </p:spPr>
      </p:pic>
      <p:sp>
        <p:nvSpPr>
          <p:cNvPr id="7" name="Speech Bubble: Rectangle 6">
            <a:extLst>
              <a:ext uri="{FF2B5EF4-FFF2-40B4-BE49-F238E27FC236}">
                <a16:creationId xmlns:a16="http://schemas.microsoft.com/office/drawing/2014/main" id="{FAC0F4D9-9EBE-4734-B180-FA9F7ECB6568}"/>
              </a:ext>
            </a:extLst>
          </p:cNvPr>
          <p:cNvSpPr/>
          <p:nvPr/>
        </p:nvSpPr>
        <p:spPr>
          <a:xfrm>
            <a:off x="3587656" y="2063750"/>
            <a:ext cx="2005082" cy="501792"/>
          </a:xfrm>
          <a:prstGeom prst="wedgeRectCallout">
            <a:avLst>
              <a:gd name="adj1" fmla="val 21983"/>
              <a:gd name="adj2" fmla="val 109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a:t>
            </a:r>
            <a:endParaRPr lang="de-DE" dirty="0"/>
          </a:p>
        </p:txBody>
      </p:sp>
      <p:sp>
        <p:nvSpPr>
          <p:cNvPr id="9" name="Speech Bubble: Rectangle 8">
            <a:extLst>
              <a:ext uri="{FF2B5EF4-FFF2-40B4-BE49-F238E27FC236}">
                <a16:creationId xmlns:a16="http://schemas.microsoft.com/office/drawing/2014/main" id="{93A207E9-FBA4-4B88-AB65-8A8A6B8EDF8E}"/>
              </a:ext>
            </a:extLst>
          </p:cNvPr>
          <p:cNvSpPr/>
          <p:nvPr/>
        </p:nvSpPr>
        <p:spPr>
          <a:xfrm>
            <a:off x="7118222" y="1253320"/>
            <a:ext cx="3490983" cy="2175680"/>
          </a:xfrm>
          <a:prstGeom prst="wedgeRectCallout">
            <a:avLst>
              <a:gd name="adj1" fmla="val -70924"/>
              <a:gd name="adj2" fmla="val 14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necessary to look into the right branch, since the black player would never choose it as It would give the white player the option for a higher reward</a:t>
            </a:r>
            <a:endParaRPr lang="de-DE" dirty="0"/>
          </a:p>
        </p:txBody>
      </p:sp>
    </p:spTree>
    <p:extLst>
      <p:ext uri="{BB962C8B-B14F-4D97-AF65-F5344CB8AC3E}">
        <p14:creationId xmlns:p14="http://schemas.microsoft.com/office/powerpoint/2010/main" val="83479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F946-A355-45DC-AC00-DD96A3F1FF58}"/>
              </a:ext>
            </a:extLst>
          </p:cNvPr>
          <p:cNvSpPr>
            <a:spLocks noGrp="1"/>
          </p:cNvSpPr>
          <p:nvPr>
            <p:ph type="title"/>
          </p:nvPr>
        </p:nvSpPr>
        <p:spPr/>
        <p:txBody>
          <a:bodyPr/>
          <a:lstStyle/>
          <a:p>
            <a:r>
              <a:rPr lang="en-US" dirty="0"/>
              <a:t>Problems in Case of</a:t>
            </a:r>
            <a:endParaRPr lang="de-DE" dirty="0"/>
          </a:p>
        </p:txBody>
      </p:sp>
      <p:sp>
        <p:nvSpPr>
          <p:cNvPr id="3" name="Content Placeholder 2">
            <a:extLst>
              <a:ext uri="{FF2B5EF4-FFF2-40B4-BE49-F238E27FC236}">
                <a16:creationId xmlns:a16="http://schemas.microsoft.com/office/drawing/2014/main" id="{72FCA1C0-B2E4-4BB0-8334-8F9519DA34DA}"/>
              </a:ext>
            </a:extLst>
          </p:cNvPr>
          <p:cNvSpPr>
            <a:spLocks noGrp="1"/>
          </p:cNvSpPr>
          <p:nvPr>
            <p:ph idx="1"/>
          </p:nvPr>
        </p:nvSpPr>
        <p:spPr/>
        <p:txBody>
          <a:bodyPr/>
          <a:lstStyle/>
          <a:p>
            <a:r>
              <a:rPr lang="en-US" dirty="0"/>
              <a:t>High Branching Factor  (</a:t>
            </a:r>
            <a:r>
              <a:rPr lang="en-US" dirty="0" err="1"/>
              <a:t>e.g</a:t>
            </a:r>
            <a:r>
              <a:rPr lang="en-US" dirty="0"/>
              <a:t> Game of GO)</a:t>
            </a:r>
          </a:p>
          <a:p>
            <a:r>
              <a:rPr lang="en-US" dirty="0"/>
              <a:t>Missing Evaluation function </a:t>
            </a:r>
            <a:endParaRPr lang="de-DE" dirty="0"/>
          </a:p>
        </p:txBody>
      </p:sp>
    </p:spTree>
    <p:extLst>
      <p:ext uri="{BB962C8B-B14F-4D97-AF65-F5344CB8AC3E}">
        <p14:creationId xmlns:p14="http://schemas.microsoft.com/office/powerpoint/2010/main" val="196386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 – slow and smart</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normAutofit lnSpcReduction="10000"/>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 -&gt; </a:t>
            </a:r>
            <a:r>
              <a:rPr lang="de-DE" dirty="0">
                <a:hlinkClick r:id="rId3"/>
              </a:rPr>
              <a:t>https://www.youtube.com/watch?v=Fbs4lnGLS8M&amp;ab_channel=FullstackAcademy</a:t>
            </a:r>
            <a:endParaRPr lang="de-DE" dirty="0"/>
          </a:p>
          <a:p>
            <a:endParaRPr lang="en-US" dirty="0"/>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2947345" cy="369332"/>
          </a:xfrm>
          <a:prstGeom prst="rect">
            <a:avLst/>
          </a:prstGeom>
          <a:noFill/>
        </p:spPr>
        <p:txBody>
          <a:bodyPr wrap="none" rtlCol="0">
            <a:spAutoFit/>
          </a:bodyPr>
          <a:lstStyle/>
          <a:p>
            <a:r>
              <a:rPr lang="en-US" dirty="0"/>
              <a:t>MCTS begins with a stats tree</a:t>
            </a:r>
            <a:endParaRPr lang="de-DE" dirty="0"/>
          </a:p>
        </p:txBody>
      </p:sp>
    </p:spTree>
    <p:extLst>
      <p:ext uri="{BB962C8B-B14F-4D97-AF65-F5344CB8AC3E}">
        <p14:creationId xmlns:p14="http://schemas.microsoft.com/office/powerpoint/2010/main" val="290460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36850" cy="369332"/>
          </a:xfrm>
          <a:prstGeom prst="rect">
            <a:avLst/>
          </a:prstGeom>
          <a:noFill/>
        </p:spPr>
        <p:txBody>
          <a:bodyPr wrap="none" rtlCol="0">
            <a:spAutoFit/>
          </a:bodyPr>
          <a:lstStyle/>
          <a:p>
            <a:r>
              <a:rPr lang="en-US" dirty="0"/>
              <a:t>Expansion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5142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1184427" cy="369332"/>
          </a:xfrm>
          <a:prstGeom prst="rect">
            <a:avLst/>
          </a:prstGeom>
          <a:noFill/>
        </p:spPr>
        <p:txBody>
          <a:bodyPr wrap="none" rtlCol="0">
            <a:spAutoFit/>
          </a:bodyPr>
          <a:lstStyle/>
          <a:p>
            <a:r>
              <a:rPr lang="en-US" dirty="0"/>
              <a:t>Simulation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Straight Connector 4">
            <a:extLst>
              <a:ext uri="{FF2B5EF4-FFF2-40B4-BE49-F238E27FC236}">
                <a16:creationId xmlns:a16="http://schemas.microsoft.com/office/drawing/2014/main" id="{2C6D7766-A9BB-4FAC-85A6-B1241EE0B4DB}"/>
              </a:ext>
            </a:extLst>
          </p:cNvPr>
          <p:cNvCxnSpPr>
            <a:cxnSpLocks/>
          </p:cNvCxnSpPr>
          <p:nvPr/>
        </p:nvCxnSpPr>
        <p:spPr>
          <a:xfrm flipH="1">
            <a:off x="4108450" y="2786979"/>
            <a:ext cx="482601" cy="792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EEEA3FC-5E03-4A20-8A2C-CA8BD876DF5E}"/>
              </a:ext>
            </a:extLst>
          </p:cNvPr>
          <p:cNvCxnSpPr>
            <a:cxnSpLocks/>
          </p:cNvCxnSpPr>
          <p:nvPr/>
        </p:nvCxnSpPr>
        <p:spPr>
          <a:xfrm>
            <a:off x="4108450" y="3579812"/>
            <a:ext cx="349250" cy="57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23BF-8DAF-44C1-980F-6987190AEA55}"/>
              </a:ext>
            </a:extLst>
          </p:cNvPr>
          <p:cNvCxnSpPr>
            <a:cxnSpLocks/>
          </p:cNvCxnSpPr>
          <p:nvPr/>
        </p:nvCxnSpPr>
        <p:spPr>
          <a:xfrm flipH="1">
            <a:off x="3371850" y="4152900"/>
            <a:ext cx="1082675" cy="41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256734-C5D1-4042-A3C9-162E610B1D18}"/>
              </a:ext>
            </a:extLst>
          </p:cNvPr>
          <p:cNvCxnSpPr>
            <a:cxnSpLocks/>
          </p:cNvCxnSpPr>
          <p:nvPr/>
        </p:nvCxnSpPr>
        <p:spPr>
          <a:xfrm>
            <a:off x="3368675" y="4565650"/>
            <a:ext cx="949327" cy="11049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27" name="TextBox 26">
            <a:extLst>
              <a:ext uri="{FF2B5EF4-FFF2-40B4-BE49-F238E27FC236}">
                <a16:creationId xmlns:a16="http://schemas.microsoft.com/office/drawing/2014/main" id="{FD1B6AD2-D485-4EE0-BDF9-3676C145AFD2}"/>
              </a:ext>
            </a:extLst>
          </p:cNvPr>
          <p:cNvSpPr txBox="1"/>
          <p:nvPr/>
        </p:nvSpPr>
        <p:spPr>
          <a:xfrm>
            <a:off x="4318001" y="4212131"/>
            <a:ext cx="5503814" cy="369332"/>
          </a:xfrm>
          <a:prstGeom prst="rect">
            <a:avLst/>
          </a:prstGeom>
          <a:noFill/>
        </p:spPr>
        <p:txBody>
          <a:bodyPr wrap="none" rtlCol="0">
            <a:spAutoFit/>
          </a:bodyPr>
          <a:lstStyle/>
          <a:p>
            <a:r>
              <a:rPr lang="en-US" dirty="0"/>
              <a:t>Playout with Random Moves for itself and the opponent </a:t>
            </a:r>
            <a:endParaRPr lang="de-DE" dirty="0"/>
          </a:p>
        </p:txBody>
      </p:sp>
    </p:spTree>
    <p:extLst>
      <p:ext uri="{BB962C8B-B14F-4D97-AF65-F5344CB8AC3E}">
        <p14:creationId xmlns:p14="http://schemas.microsoft.com/office/powerpoint/2010/main" val="389521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804150" y="2120229"/>
            <a:ext cx="874150" cy="369332"/>
          </a:xfrm>
          <a:prstGeom prst="rect">
            <a:avLst/>
          </a:prstGeom>
          <a:noFill/>
        </p:spPr>
        <p:txBody>
          <a:bodyPr wrap="none" rtlCol="0">
            <a:spAutoFit/>
          </a:bodyPr>
          <a:lstStyle/>
          <a:p>
            <a:r>
              <a:rPr lang="en-US" dirty="0"/>
              <a:t>Update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181475" y="558311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4356101" y="4202267"/>
            <a:ext cx="3334952" cy="646331"/>
          </a:xfrm>
          <a:prstGeom prst="rect">
            <a:avLst/>
          </a:prstGeom>
          <a:noFill/>
        </p:spPr>
        <p:txBody>
          <a:bodyPr wrap="none" rtlCol="0">
            <a:spAutoFit/>
          </a:bodyPr>
          <a:lstStyle/>
          <a:p>
            <a:r>
              <a:rPr lang="en-US" dirty="0"/>
              <a:t>Update the Statistics Information </a:t>
            </a:r>
            <a:br>
              <a:rPr lang="en-US" dirty="0"/>
            </a:br>
            <a:r>
              <a:rPr lang="en-US" dirty="0"/>
              <a:t>1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4356101" y="2959100"/>
            <a:ext cx="63499" cy="252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51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993355" cy="1200329"/>
          </a:xfrm>
          <a:prstGeom prst="rect">
            <a:avLst/>
          </a:prstGeom>
          <a:noFill/>
        </p:spPr>
        <p:txBody>
          <a:bodyPr wrap="none" rtlCol="0">
            <a:spAutoFit/>
          </a:bodyPr>
          <a:lstStyle/>
          <a:p>
            <a:r>
              <a:rPr lang="en-US" dirty="0"/>
              <a:t>Same for the remaining actions</a:t>
            </a:r>
          </a:p>
          <a:p>
            <a:endParaRPr lang="en-US" dirty="0"/>
          </a:p>
          <a:p>
            <a:r>
              <a:rPr lang="en-US" dirty="0"/>
              <a:t>At this point the left node would be the best move!</a:t>
            </a:r>
          </a:p>
          <a:p>
            <a:r>
              <a:rPr lang="en-US" dirty="0"/>
              <a:t>But too small sample size to be sure!</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val 24">
            <a:extLst>
              <a:ext uri="{FF2B5EF4-FFF2-40B4-BE49-F238E27FC236}">
                <a16:creationId xmlns:a16="http://schemas.microsoft.com/office/drawing/2014/main" id="{6C10E3F6-6693-40BD-8295-267755B479FE}"/>
              </a:ext>
            </a:extLst>
          </p:cNvPr>
          <p:cNvSpPr/>
          <p:nvPr/>
        </p:nvSpPr>
        <p:spPr>
          <a:xfrm>
            <a:off x="4889501" y="570535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11" name="TextBox 10">
            <a:extLst>
              <a:ext uri="{FF2B5EF4-FFF2-40B4-BE49-F238E27FC236}">
                <a16:creationId xmlns:a16="http://schemas.microsoft.com/office/drawing/2014/main" id="{061E6C95-1217-4850-A4F5-AAEFA16F8E26}"/>
              </a:ext>
            </a:extLst>
          </p:cNvPr>
          <p:cNvSpPr txBox="1"/>
          <p:nvPr/>
        </p:nvSpPr>
        <p:spPr>
          <a:xfrm>
            <a:off x="6686915" y="4462617"/>
            <a:ext cx="3334952" cy="646331"/>
          </a:xfrm>
          <a:prstGeom prst="rect">
            <a:avLst/>
          </a:prstGeom>
          <a:noFill/>
        </p:spPr>
        <p:txBody>
          <a:bodyPr wrap="none" rtlCol="0">
            <a:spAutoFit/>
          </a:bodyPr>
          <a:lstStyle/>
          <a:p>
            <a:r>
              <a:rPr lang="en-US" dirty="0"/>
              <a:t>Update the Statistics Information </a:t>
            </a:r>
            <a:br>
              <a:rPr lang="en-US" dirty="0"/>
            </a:br>
            <a:r>
              <a:rPr lang="en-US" dirty="0"/>
              <a:t>0 win out of 1 try</a:t>
            </a:r>
            <a:endParaRPr lang="de-DE" dirty="0"/>
          </a:p>
        </p:txBody>
      </p:sp>
      <p:cxnSp>
        <p:nvCxnSpPr>
          <p:cNvPr id="13" name="Straight Arrow Connector 12">
            <a:extLst>
              <a:ext uri="{FF2B5EF4-FFF2-40B4-BE49-F238E27FC236}">
                <a16:creationId xmlns:a16="http://schemas.microsoft.com/office/drawing/2014/main" id="{BFBD7B3C-E670-476C-9147-F9444020894B}"/>
              </a:ext>
            </a:extLst>
          </p:cNvPr>
          <p:cNvCxnSpPr>
            <a:cxnSpLocks/>
          </p:cNvCxnSpPr>
          <p:nvPr/>
        </p:nvCxnSpPr>
        <p:spPr>
          <a:xfrm flipV="1">
            <a:off x="5162551" y="3061372"/>
            <a:ext cx="304799" cy="253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22" name="Straight Arrow Connector 21">
            <a:extLst>
              <a:ext uri="{FF2B5EF4-FFF2-40B4-BE49-F238E27FC236}">
                <a16:creationId xmlns:a16="http://schemas.microsoft.com/office/drawing/2014/main" id="{AC406FBB-0690-4EE6-BB56-0C4FA9FF6F73}"/>
              </a:ext>
            </a:extLst>
          </p:cNvPr>
          <p:cNvCxnSpPr>
            <a:cxnSpLocks/>
          </p:cNvCxnSpPr>
          <p:nvPr/>
        </p:nvCxnSpPr>
        <p:spPr>
          <a:xfrm flipH="1" flipV="1">
            <a:off x="6223000" y="3111500"/>
            <a:ext cx="609600" cy="259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3E253F9-6353-4AA7-B287-663ADBD2BB7A}"/>
              </a:ext>
            </a:extLst>
          </p:cNvPr>
          <p:cNvSpPr/>
          <p:nvPr/>
        </p:nvSpPr>
        <p:spPr>
          <a:xfrm>
            <a:off x="6686915" y="585366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Tree>
    <p:extLst>
      <p:ext uri="{BB962C8B-B14F-4D97-AF65-F5344CB8AC3E}">
        <p14:creationId xmlns:p14="http://schemas.microsoft.com/office/powerpoint/2010/main" val="18943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DA02-30B2-455E-855D-90AA8F225EB5}"/>
              </a:ext>
            </a:extLst>
          </p:cNvPr>
          <p:cNvSpPr>
            <a:spLocks noGrp="1"/>
          </p:cNvSpPr>
          <p:nvPr>
            <p:ph type="title"/>
          </p:nvPr>
        </p:nvSpPr>
        <p:spPr/>
        <p:txBody>
          <a:bodyPr/>
          <a:lstStyle/>
          <a:p>
            <a:r>
              <a:rPr lang="en-US" dirty="0"/>
              <a:t>Introduction</a:t>
            </a:r>
            <a:endParaRPr lang="de-DE" dirty="0"/>
          </a:p>
        </p:txBody>
      </p:sp>
      <p:sp>
        <p:nvSpPr>
          <p:cNvPr id="3" name="Content Placeholder 2">
            <a:extLst>
              <a:ext uri="{FF2B5EF4-FFF2-40B4-BE49-F238E27FC236}">
                <a16:creationId xmlns:a16="http://schemas.microsoft.com/office/drawing/2014/main" id="{C72B3946-0DD3-4DB1-BE34-BAB6E70711DA}"/>
              </a:ext>
            </a:extLst>
          </p:cNvPr>
          <p:cNvSpPr>
            <a:spLocks noGrp="1"/>
          </p:cNvSpPr>
          <p:nvPr>
            <p:ph idx="1"/>
          </p:nvPr>
        </p:nvSpPr>
        <p:spPr/>
        <p:txBody>
          <a:bodyPr/>
          <a:lstStyle/>
          <a:p>
            <a:pPr marL="0" indent="0">
              <a:buNone/>
            </a:pPr>
            <a:r>
              <a:rPr lang="en-US" sz="2400" dirty="0"/>
              <a:t>Lukas Steindl, </a:t>
            </a:r>
          </a:p>
          <a:p>
            <a:pPr marL="0" indent="0">
              <a:buNone/>
            </a:pPr>
            <a:r>
              <a:rPr lang="en-US" sz="2400" dirty="0"/>
              <a:t>10 years+ at Microsoft mainly working with SQL Server</a:t>
            </a:r>
          </a:p>
          <a:p>
            <a:pPr marL="0" indent="0">
              <a:buNone/>
            </a:pPr>
            <a:r>
              <a:rPr lang="en-US" sz="2400" dirty="0"/>
              <a:t>BSc. in Business Informatics from University of Hagen (Germany),</a:t>
            </a:r>
          </a:p>
          <a:p>
            <a:pPr marL="0" indent="0">
              <a:buNone/>
            </a:pPr>
            <a:r>
              <a:rPr lang="en-US" sz="2400" dirty="0" err="1"/>
              <a:t>Currenty</a:t>
            </a:r>
            <a:r>
              <a:rPr lang="en-US" sz="2400" dirty="0"/>
              <a:t> working on my master thesis </a:t>
            </a:r>
            <a:r>
              <a:rPr lang="en-US" sz="2400" dirty="0">
                <a:hlinkClick r:id="rId2"/>
              </a:rPr>
              <a:t>https://github.com/embedded-machine-learning/ragweed-drone-detection</a:t>
            </a:r>
            <a:r>
              <a:rPr lang="en-US" sz="2400" dirty="0"/>
              <a:t> as part of the Data Science Master Program @ TU Vienna</a:t>
            </a:r>
          </a:p>
          <a:p>
            <a:pPr marL="0" indent="0">
              <a:buNone/>
            </a:pPr>
            <a:endParaRPr lang="en-US" sz="2400" dirty="0"/>
          </a:p>
          <a:p>
            <a:pPr marL="0" indent="0">
              <a:buNone/>
            </a:pPr>
            <a:endParaRPr lang="en-US" sz="2400" dirty="0"/>
          </a:p>
          <a:p>
            <a:pPr marL="0" indent="0">
              <a:buNone/>
            </a:pPr>
            <a:r>
              <a:rPr lang="en-US" sz="2400" dirty="0" err="1"/>
              <a:t>Github</a:t>
            </a:r>
            <a:r>
              <a:rPr lang="en-US" sz="2400" dirty="0"/>
              <a:t>: </a:t>
            </a:r>
            <a:r>
              <a:rPr lang="de-DE" sz="2400" dirty="0"/>
              <a:t>https://github.com/LukasSteindl</a:t>
            </a:r>
            <a:endParaRPr lang="en-US" sz="3600" dirty="0"/>
          </a:p>
          <a:p>
            <a:pPr marL="0" indent="0">
              <a:buNone/>
            </a:pPr>
            <a:endParaRPr lang="en-US" sz="2400" dirty="0"/>
          </a:p>
          <a:p>
            <a:pPr marL="0" indent="0">
              <a:buNone/>
            </a:pPr>
            <a:endParaRPr lang="de-DE" dirty="0"/>
          </a:p>
        </p:txBody>
      </p:sp>
    </p:spTree>
    <p:extLst>
      <p:ext uri="{BB962C8B-B14F-4D97-AF65-F5344CB8AC3E}">
        <p14:creationId xmlns:p14="http://schemas.microsoft.com/office/powerpoint/2010/main" val="2045328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1754326"/>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476995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4842801" cy="2862322"/>
          </a:xfrm>
          <a:prstGeom prst="rect">
            <a:avLst/>
          </a:prstGeom>
          <a:noFill/>
        </p:spPr>
        <p:txBody>
          <a:bodyPr wrap="none" rtlCol="0">
            <a:spAutoFit/>
          </a:bodyPr>
          <a:lstStyle/>
          <a:p>
            <a:r>
              <a:rPr lang="en-US" dirty="0"/>
              <a:t>Selection</a:t>
            </a:r>
          </a:p>
          <a:p>
            <a:endParaRPr lang="en-US" dirty="0"/>
          </a:p>
          <a:p>
            <a:r>
              <a:rPr lang="en-US" dirty="0"/>
              <a:t>Now that all child nodes have been visited</a:t>
            </a:r>
          </a:p>
          <a:p>
            <a:endParaRPr lang="en-US" dirty="0"/>
          </a:p>
          <a:p>
            <a:r>
              <a:rPr lang="en-US" dirty="0"/>
              <a:t>The selection is based on how good are the stats?</a:t>
            </a:r>
          </a:p>
          <a:p>
            <a:r>
              <a:rPr lang="en-US" dirty="0"/>
              <a:t>How much has a child been ignored?</a:t>
            </a:r>
          </a:p>
          <a:p>
            <a:endParaRPr lang="en-US" dirty="0"/>
          </a:p>
          <a:p>
            <a:endParaRPr lang="en-US" dirty="0"/>
          </a:p>
          <a:p>
            <a:r>
              <a:rPr lang="en-US" dirty="0"/>
              <a:t>With this you maintain a good balance between </a:t>
            </a:r>
          </a:p>
          <a:p>
            <a:r>
              <a:rPr lang="en-US" dirty="0"/>
              <a:t>Exploration and exploitation.</a:t>
            </a:r>
            <a:endParaRPr lang="de-DE"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pic>
        <p:nvPicPr>
          <p:cNvPr id="13" name="Picture 12">
            <a:extLst>
              <a:ext uri="{FF2B5EF4-FFF2-40B4-BE49-F238E27FC236}">
                <a16:creationId xmlns:a16="http://schemas.microsoft.com/office/drawing/2014/main" id="{C72D66C5-1345-487A-AE26-6F0A348B519A}"/>
              </a:ext>
            </a:extLst>
          </p:cNvPr>
          <p:cNvPicPr>
            <a:picLocks noChangeAspect="1"/>
          </p:cNvPicPr>
          <p:nvPr/>
        </p:nvPicPr>
        <p:blipFill>
          <a:blip r:embed="rId2"/>
          <a:stretch>
            <a:fillRect/>
          </a:stretch>
        </p:blipFill>
        <p:spPr>
          <a:xfrm>
            <a:off x="2276475" y="4082535"/>
            <a:ext cx="4705350" cy="2169986"/>
          </a:xfrm>
          <a:prstGeom prst="rect">
            <a:avLst/>
          </a:prstGeom>
        </p:spPr>
      </p:pic>
    </p:spTree>
    <p:extLst>
      <p:ext uri="{BB962C8B-B14F-4D97-AF65-F5344CB8AC3E}">
        <p14:creationId xmlns:p14="http://schemas.microsoft.com/office/powerpoint/2010/main" val="1996111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36850" cy="646331"/>
          </a:xfrm>
          <a:prstGeom prst="rect">
            <a:avLst/>
          </a:prstGeom>
          <a:noFill/>
        </p:spPr>
        <p:txBody>
          <a:bodyPr wrap="none" rtlCol="0">
            <a:spAutoFit/>
          </a:bodyPr>
          <a:lstStyle/>
          <a:p>
            <a:r>
              <a:rPr lang="en-US" dirty="0"/>
              <a:t>Expansion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92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1184427" cy="646331"/>
          </a:xfrm>
          <a:prstGeom prst="rect">
            <a:avLst/>
          </a:prstGeom>
          <a:noFill/>
        </p:spPr>
        <p:txBody>
          <a:bodyPr wrap="none" rtlCol="0">
            <a:spAutoFit/>
          </a:bodyPr>
          <a:lstStyle/>
          <a:p>
            <a:r>
              <a:rPr lang="en-US" dirty="0"/>
              <a:t>Simulation</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1/1</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Tree>
    <p:extLst>
      <p:ext uri="{BB962C8B-B14F-4D97-AF65-F5344CB8AC3E}">
        <p14:creationId xmlns:p14="http://schemas.microsoft.com/office/powerpoint/2010/main" val="134251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010400" y="2035770"/>
            <a:ext cx="874150" cy="646331"/>
          </a:xfrm>
          <a:prstGeom prst="rect">
            <a:avLst/>
          </a:prstGeom>
          <a:noFill/>
        </p:spPr>
        <p:txBody>
          <a:bodyPr wrap="none" rtlCol="0">
            <a:spAutoFit/>
          </a:bodyPr>
          <a:lstStyle/>
          <a:p>
            <a:r>
              <a:rPr lang="en-US" dirty="0"/>
              <a:t>Update</a:t>
            </a:r>
          </a:p>
          <a:p>
            <a:endParaRPr lang="en-US" dirty="0"/>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2/2</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a:off x="4591051" y="2886869"/>
            <a:ext cx="38099"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p:cNvCxnSpPr>
          <p:nvPr/>
        </p:nvCxnSpPr>
        <p:spPr>
          <a:xfrm flipH="1">
            <a:off x="2451101" y="3727452"/>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2451101" y="4269583"/>
            <a:ext cx="116839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19" name="TextBox 18">
            <a:extLst>
              <a:ext uri="{FF2B5EF4-FFF2-40B4-BE49-F238E27FC236}">
                <a16:creationId xmlns:a16="http://schemas.microsoft.com/office/drawing/2014/main" id="{9E7D290B-B3F7-4569-BF84-379DB582CD58}"/>
              </a:ext>
            </a:extLst>
          </p:cNvPr>
          <p:cNvSpPr txBox="1"/>
          <p:nvPr/>
        </p:nvSpPr>
        <p:spPr>
          <a:xfrm>
            <a:off x="4106301" y="4834225"/>
            <a:ext cx="5672900" cy="923330"/>
          </a:xfrm>
          <a:prstGeom prst="rect">
            <a:avLst/>
          </a:prstGeom>
          <a:noFill/>
        </p:spPr>
        <p:txBody>
          <a:bodyPr wrap="none" rtlCol="0">
            <a:spAutoFit/>
          </a:bodyPr>
          <a:lstStyle/>
          <a:p>
            <a:r>
              <a:rPr lang="en-US" dirty="0"/>
              <a:t>This time Update propagates back to the first child node. </a:t>
            </a:r>
          </a:p>
          <a:p>
            <a:r>
              <a:rPr lang="en-US" dirty="0"/>
              <a:t>So the Parent Node inherits the stats from its child nodes!</a:t>
            </a:r>
          </a:p>
          <a:p>
            <a:endParaRPr lang="en-US" dirty="0"/>
          </a:p>
        </p:txBody>
      </p:sp>
      <p:cxnSp>
        <p:nvCxnSpPr>
          <p:cNvPr id="20" name="Straight Arrow Connector 19">
            <a:extLst>
              <a:ext uri="{FF2B5EF4-FFF2-40B4-BE49-F238E27FC236}">
                <a16:creationId xmlns:a16="http://schemas.microsoft.com/office/drawing/2014/main" id="{6F52A049-AE0D-482C-BF27-1EA0C051CCAB}"/>
              </a:ext>
            </a:extLst>
          </p:cNvPr>
          <p:cNvCxnSpPr>
            <a:cxnSpLocks/>
            <a:endCxn id="30" idx="4"/>
          </p:cNvCxnSpPr>
          <p:nvPr/>
        </p:nvCxnSpPr>
        <p:spPr>
          <a:xfrm flipV="1">
            <a:off x="2349500" y="3819526"/>
            <a:ext cx="774700"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2C8502B-4425-4E30-944D-D75F541834C9}"/>
              </a:ext>
            </a:extLst>
          </p:cNvPr>
          <p:cNvCxnSpPr>
            <a:cxnSpLocks/>
            <a:stCxn id="27" idx="0"/>
            <a:endCxn id="3" idx="4"/>
          </p:cNvCxnSpPr>
          <p:nvPr/>
        </p:nvCxnSpPr>
        <p:spPr>
          <a:xfrm flipV="1">
            <a:off x="2349500" y="2886869"/>
            <a:ext cx="2241551" cy="2537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563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438266" cy="923330"/>
          </a:xfrm>
          <a:prstGeom prst="rect">
            <a:avLst/>
          </a:prstGeom>
          <a:noFill/>
        </p:spPr>
        <p:txBody>
          <a:bodyPr wrap="none" rtlCol="0">
            <a:spAutoFit/>
          </a:bodyPr>
          <a:lstStyle/>
          <a:p>
            <a:r>
              <a:rPr lang="en-US" dirty="0"/>
              <a:t>Now that the child nodes of the last selection</a:t>
            </a:r>
          </a:p>
          <a:p>
            <a:r>
              <a:rPr lang="en-US" dirty="0"/>
              <a:t>Have all been explored at least once,</a:t>
            </a:r>
          </a:p>
          <a:p>
            <a:r>
              <a:rPr lang="en-US" dirty="0"/>
              <a:t>It will run the selection from the top again!</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2AC2A89F-385C-4AFF-877B-EEFF4C06A418}"/>
              </a:ext>
            </a:extLst>
          </p:cNvPr>
          <p:cNvCxnSpPr>
            <a:cxnSpLocks/>
            <a:stCxn id="21" idx="4"/>
          </p:cNvCxnSpPr>
          <p:nvPr/>
        </p:nvCxnSpPr>
        <p:spPr>
          <a:xfrm flipH="1">
            <a:off x="3536950" y="3840961"/>
            <a:ext cx="552449" cy="46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02A594-B34F-478F-B06F-14E6787770FF}"/>
              </a:ext>
            </a:extLst>
          </p:cNvPr>
          <p:cNvCxnSpPr>
            <a:cxnSpLocks/>
          </p:cNvCxnSpPr>
          <p:nvPr/>
        </p:nvCxnSpPr>
        <p:spPr>
          <a:xfrm flipH="1" flipV="1">
            <a:off x="3536950" y="4308478"/>
            <a:ext cx="82551" cy="428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745D4A-78FB-4975-B606-47C0CCEB068C}"/>
              </a:ext>
            </a:extLst>
          </p:cNvPr>
          <p:cNvCxnSpPr>
            <a:cxnSpLocks/>
          </p:cNvCxnSpPr>
          <p:nvPr/>
        </p:nvCxnSpPr>
        <p:spPr>
          <a:xfrm flipH="1">
            <a:off x="2451101" y="4737100"/>
            <a:ext cx="1168399"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1DF742-DA91-4C85-9D43-2BFACBC638AC}"/>
              </a:ext>
            </a:extLst>
          </p:cNvPr>
          <p:cNvSpPr/>
          <p:nvPr/>
        </p:nvSpPr>
        <p:spPr>
          <a:xfrm>
            <a:off x="2076450" y="54244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41277" y="3399118"/>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cxnSp>
        <p:nvCxnSpPr>
          <p:cNvPr id="38" name="Straight Connector 37">
            <a:extLst>
              <a:ext uri="{FF2B5EF4-FFF2-40B4-BE49-F238E27FC236}">
                <a16:creationId xmlns:a16="http://schemas.microsoft.com/office/drawing/2014/main" id="{02DE0384-AE87-44FC-A05C-8EB86C18E74C}"/>
              </a:ext>
            </a:extLst>
          </p:cNvPr>
          <p:cNvCxnSpPr>
            <a:cxnSpLocks/>
            <a:stCxn id="29" idx="4"/>
          </p:cNvCxnSpPr>
          <p:nvPr/>
        </p:nvCxnSpPr>
        <p:spPr>
          <a:xfrm>
            <a:off x="5086825" y="3896662"/>
            <a:ext cx="450375" cy="50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64E110-59A7-4684-B9B8-1079BC62AE0E}"/>
              </a:ext>
            </a:extLst>
          </p:cNvPr>
          <p:cNvCxnSpPr>
            <a:cxnSpLocks/>
          </p:cNvCxnSpPr>
          <p:nvPr/>
        </p:nvCxnSpPr>
        <p:spPr>
          <a:xfrm flipV="1">
            <a:off x="5397975" y="4397886"/>
            <a:ext cx="139225" cy="581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62A915-FFA7-48EC-A65B-570D9348054F}"/>
              </a:ext>
            </a:extLst>
          </p:cNvPr>
          <p:cNvCxnSpPr>
            <a:cxnSpLocks/>
          </p:cNvCxnSpPr>
          <p:nvPr/>
        </p:nvCxnSpPr>
        <p:spPr>
          <a:xfrm flipH="1">
            <a:off x="4229576" y="4979189"/>
            <a:ext cx="1168398" cy="840583"/>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F979892-0D72-487F-9087-AC9E4FC9CD30}"/>
              </a:ext>
            </a:extLst>
          </p:cNvPr>
          <p:cNvSpPr/>
          <p:nvPr/>
        </p:nvSpPr>
        <p:spPr>
          <a:xfrm>
            <a:off x="3854924" y="566657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2189702" cy="646331"/>
          </a:xfrm>
          <a:prstGeom prst="rect">
            <a:avLst/>
          </a:prstGeom>
          <a:noFill/>
        </p:spPr>
        <p:txBody>
          <a:bodyPr wrap="none" rtlCol="0">
            <a:spAutoFit/>
          </a:bodyPr>
          <a:lstStyle/>
          <a:p>
            <a:r>
              <a:rPr lang="en-US" dirty="0"/>
              <a:t>Simulation &amp; Update</a:t>
            </a:r>
          </a:p>
          <a:p>
            <a:endParaRPr lang="en-US" dirty="0"/>
          </a:p>
        </p:txBody>
      </p:sp>
      <p:cxnSp>
        <p:nvCxnSpPr>
          <p:cNvPr id="55" name="Straight Arrow Connector 54">
            <a:extLst>
              <a:ext uri="{FF2B5EF4-FFF2-40B4-BE49-F238E27FC236}">
                <a16:creationId xmlns:a16="http://schemas.microsoft.com/office/drawing/2014/main" id="{E2DD65EC-7C4F-470F-8919-8812DA1F016C}"/>
              </a:ext>
            </a:extLst>
          </p:cNvPr>
          <p:cNvCxnSpPr>
            <a:cxnSpLocks/>
            <a:stCxn id="27" idx="0"/>
          </p:cNvCxnSpPr>
          <p:nvPr/>
        </p:nvCxnSpPr>
        <p:spPr>
          <a:xfrm flipV="1">
            <a:off x="2349500" y="3819526"/>
            <a:ext cx="1505424" cy="160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838080-59AE-48D8-A5E3-15DC3C8F1C33}"/>
              </a:ext>
            </a:extLst>
          </p:cNvPr>
          <p:cNvCxnSpPr>
            <a:cxnSpLocks/>
            <a:stCxn id="44" idx="0"/>
          </p:cNvCxnSpPr>
          <p:nvPr/>
        </p:nvCxnSpPr>
        <p:spPr>
          <a:xfrm flipV="1">
            <a:off x="4127974" y="3888865"/>
            <a:ext cx="771288" cy="177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FF6043-53D0-46B7-968B-A79223BEC07E}"/>
              </a:ext>
            </a:extLst>
          </p:cNvPr>
          <p:cNvCxnSpPr>
            <a:cxnSpLocks/>
            <a:stCxn id="44" idx="0"/>
          </p:cNvCxnSpPr>
          <p:nvPr/>
        </p:nvCxnSpPr>
        <p:spPr>
          <a:xfrm flipV="1">
            <a:off x="4127974" y="2998273"/>
            <a:ext cx="460138" cy="266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64545F0-D707-4CB8-9C84-5656D5152646}"/>
              </a:ext>
            </a:extLst>
          </p:cNvPr>
          <p:cNvCxnSpPr>
            <a:cxnSpLocks/>
            <a:endCxn id="3" idx="3"/>
          </p:cNvCxnSpPr>
          <p:nvPr/>
        </p:nvCxnSpPr>
        <p:spPr>
          <a:xfrm flipV="1">
            <a:off x="2379782" y="2813172"/>
            <a:ext cx="2018193" cy="260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0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6711850" y="3466931"/>
            <a:ext cx="5246244" cy="923330"/>
          </a:xfrm>
          <a:prstGeom prst="rect">
            <a:avLst/>
          </a:prstGeom>
          <a:noFill/>
        </p:spPr>
        <p:txBody>
          <a:bodyPr wrap="none" rtlCol="0">
            <a:spAutoFit/>
          </a:bodyPr>
          <a:lstStyle/>
          <a:p>
            <a:r>
              <a:rPr lang="en-US" dirty="0"/>
              <a:t>Say that we still pick the first child of the root. </a:t>
            </a:r>
          </a:p>
          <a:p>
            <a:r>
              <a:rPr lang="en-US" dirty="0"/>
              <a:t>As 50% is still very high and we only ignored the other</a:t>
            </a:r>
          </a:p>
          <a:p>
            <a:r>
              <a:rPr lang="en-US" dirty="0"/>
              <a:t>Direct </a:t>
            </a:r>
            <a:r>
              <a:rPr lang="en-US" dirty="0" err="1"/>
              <a:t>childs</a:t>
            </a:r>
            <a:r>
              <a:rPr lang="en-US" dirty="0"/>
              <a:t> of the root three times! </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
        <p:nvSpPr>
          <p:cNvPr id="20" name="Speech Bubble: Rectangle 19">
            <a:extLst>
              <a:ext uri="{FF2B5EF4-FFF2-40B4-BE49-F238E27FC236}">
                <a16:creationId xmlns:a16="http://schemas.microsoft.com/office/drawing/2014/main" id="{E18DEB11-2067-48DB-BD63-33850CCF2A30}"/>
              </a:ext>
            </a:extLst>
          </p:cNvPr>
          <p:cNvSpPr/>
          <p:nvPr/>
        </p:nvSpPr>
        <p:spPr>
          <a:xfrm>
            <a:off x="6635750" y="1498600"/>
            <a:ext cx="2362200" cy="443707"/>
          </a:xfrm>
          <a:prstGeom prst="wedgeRectCallout">
            <a:avLst>
              <a:gd name="adj1" fmla="val -55293"/>
              <a:gd name="adj2" fmla="val 139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
        <p:nvSpPr>
          <p:cNvPr id="24" name="Speech Bubble: Rectangle 23">
            <a:extLst>
              <a:ext uri="{FF2B5EF4-FFF2-40B4-BE49-F238E27FC236}">
                <a16:creationId xmlns:a16="http://schemas.microsoft.com/office/drawing/2014/main" id="{10248C0D-B52E-4D61-B499-C2D0192515A2}"/>
              </a:ext>
            </a:extLst>
          </p:cNvPr>
          <p:cNvSpPr/>
          <p:nvPr/>
        </p:nvSpPr>
        <p:spPr>
          <a:xfrm>
            <a:off x="6635750" y="1485640"/>
            <a:ext cx="2362200" cy="443707"/>
          </a:xfrm>
          <a:prstGeom prst="wedgeRectCallout">
            <a:avLst>
              <a:gd name="adj1" fmla="val -87551"/>
              <a:gd name="adj2" fmla="val 1626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Ignored 3 Times only</a:t>
            </a:r>
            <a:endParaRPr lang="de-DE" dirty="0"/>
          </a:p>
        </p:txBody>
      </p:sp>
    </p:spTree>
    <p:extLst>
      <p:ext uri="{BB962C8B-B14F-4D97-AF65-F5344CB8AC3E}">
        <p14:creationId xmlns:p14="http://schemas.microsoft.com/office/powerpoint/2010/main" val="1273349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A92036-94F7-42C0-90A1-5AE33F5FDA62}"/>
              </a:ext>
            </a:extLst>
          </p:cNvPr>
          <p:cNvSpPr txBox="1"/>
          <p:nvPr/>
        </p:nvSpPr>
        <p:spPr>
          <a:xfrm>
            <a:off x="7219950" y="3429407"/>
            <a:ext cx="4958217" cy="923330"/>
          </a:xfrm>
          <a:prstGeom prst="rect">
            <a:avLst/>
          </a:prstGeom>
          <a:noFill/>
        </p:spPr>
        <p:txBody>
          <a:bodyPr wrap="none" rtlCol="0">
            <a:spAutoFit/>
          </a:bodyPr>
          <a:lstStyle/>
          <a:p>
            <a:r>
              <a:rPr lang="en-US" dirty="0"/>
              <a:t>As all the child nodes have been expanded already,</a:t>
            </a:r>
          </a:p>
          <a:p>
            <a:r>
              <a:rPr lang="en-US" dirty="0"/>
              <a:t>It will run the selection again, this time selecting</a:t>
            </a:r>
          </a:p>
          <a:p>
            <a:r>
              <a:rPr lang="en-US" dirty="0"/>
              <a:t>The left most node.</a:t>
            </a:r>
          </a:p>
        </p:txBody>
      </p: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2/4</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1/1</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spTree>
    <p:extLst>
      <p:ext uri="{BB962C8B-B14F-4D97-AF65-F5344CB8AC3E}">
        <p14:creationId xmlns:p14="http://schemas.microsoft.com/office/powerpoint/2010/main" val="360794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105017"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2" name="Straight Connector 21">
            <a:extLst>
              <a:ext uri="{FF2B5EF4-FFF2-40B4-BE49-F238E27FC236}">
                <a16:creationId xmlns:a16="http://schemas.microsoft.com/office/drawing/2014/main" id="{8E6C8D3B-FDCA-4BBC-8317-215DE5BBF451}"/>
              </a:ext>
            </a:extLst>
          </p:cNvPr>
          <p:cNvCxnSpPr>
            <a:cxnSpLocks/>
          </p:cNvCxnSpPr>
          <p:nvPr/>
        </p:nvCxnSpPr>
        <p:spPr>
          <a:xfrm flipH="1">
            <a:off x="2185750" y="4742453"/>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EE1443-5083-49ED-ACE3-0D787046BF0F}"/>
              </a:ext>
            </a:extLst>
          </p:cNvPr>
          <p:cNvCxnSpPr>
            <a:cxnSpLocks/>
          </p:cNvCxnSpPr>
          <p:nvPr/>
        </p:nvCxnSpPr>
        <p:spPr>
          <a:xfrm flipH="1" flipV="1">
            <a:off x="2185750" y="5284584"/>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B4EE6CE4-3BA3-4B99-BD79-C1E3A6685E2C}"/>
              </a:ext>
            </a:extLst>
          </p:cNvPr>
          <p:cNvSpPr/>
          <p:nvPr/>
        </p:nvSpPr>
        <p:spPr>
          <a:xfrm>
            <a:off x="2625962" y="582671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1" name="Straight Arrow Connector 40">
            <a:extLst>
              <a:ext uri="{FF2B5EF4-FFF2-40B4-BE49-F238E27FC236}">
                <a16:creationId xmlns:a16="http://schemas.microsoft.com/office/drawing/2014/main" id="{6790F632-C6CB-4E64-B014-516761C2E43B}"/>
              </a:ext>
            </a:extLst>
          </p:cNvPr>
          <p:cNvCxnSpPr>
            <a:cxnSpLocks/>
            <a:stCxn id="39" idx="0"/>
            <a:endCxn id="30" idx="4"/>
          </p:cNvCxnSpPr>
          <p:nvPr/>
        </p:nvCxnSpPr>
        <p:spPr>
          <a:xfrm flipV="1">
            <a:off x="2899012" y="3819526"/>
            <a:ext cx="225188" cy="200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DBE20B6-1FD9-4050-913E-E197F9D11923}"/>
              </a:ext>
            </a:extLst>
          </p:cNvPr>
          <p:cNvCxnSpPr>
            <a:cxnSpLocks/>
            <a:endCxn id="3" idx="4"/>
          </p:cNvCxnSpPr>
          <p:nvPr/>
        </p:nvCxnSpPr>
        <p:spPr>
          <a:xfrm flipV="1">
            <a:off x="3051412" y="2886869"/>
            <a:ext cx="1539639" cy="3092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41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0/1</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1045479" cy="646331"/>
          </a:xfrm>
          <a:prstGeom prst="rect">
            <a:avLst/>
          </a:prstGeom>
          <a:noFill/>
        </p:spPr>
        <p:txBody>
          <a:bodyPr wrap="none" rtlCol="0">
            <a:spAutoFit/>
          </a:bodyPr>
          <a:lstStyle/>
          <a:p>
            <a:r>
              <a:rPr lang="en-US" dirty="0"/>
              <a:t>Selection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sp>
        <p:nvSpPr>
          <p:cNvPr id="17" name="TextBox 16">
            <a:extLst>
              <a:ext uri="{FF2B5EF4-FFF2-40B4-BE49-F238E27FC236}">
                <a16:creationId xmlns:a16="http://schemas.microsoft.com/office/drawing/2014/main" id="{ACA481F9-97E1-4B98-A531-196D35983300}"/>
              </a:ext>
            </a:extLst>
          </p:cNvPr>
          <p:cNvSpPr txBox="1"/>
          <p:nvPr/>
        </p:nvSpPr>
        <p:spPr>
          <a:xfrm>
            <a:off x="7219950" y="3429407"/>
            <a:ext cx="2950936" cy="646331"/>
          </a:xfrm>
          <a:prstGeom prst="rect">
            <a:avLst/>
          </a:prstGeom>
          <a:noFill/>
        </p:spPr>
        <p:txBody>
          <a:bodyPr wrap="none" rtlCol="0">
            <a:spAutoFit/>
          </a:bodyPr>
          <a:lstStyle/>
          <a:p>
            <a:r>
              <a:rPr lang="en-US" dirty="0"/>
              <a:t>Now the algorithm decides</a:t>
            </a:r>
          </a:p>
          <a:p>
            <a:r>
              <a:rPr lang="en-US" dirty="0"/>
              <a:t> to explore the ignored nodes</a:t>
            </a:r>
          </a:p>
        </p:txBody>
      </p:sp>
    </p:spTree>
    <p:extLst>
      <p:ext uri="{BB962C8B-B14F-4D97-AF65-F5344CB8AC3E}">
        <p14:creationId xmlns:p14="http://schemas.microsoft.com/office/powerpoint/2010/main" val="381750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A brief introduction to Reinforcement Learning</a:t>
            </a:r>
          </a:p>
          <a:p>
            <a:pPr lvl="1"/>
            <a:r>
              <a:rPr lang="de-AT" dirty="0"/>
              <a:t>Microsoft Offerings</a:t>
            </a:r>
          </a:p>
          <a:p>
            <a:pPr lvl="2"/>
            <a:r>
              <a:rPr lang="de-AT" dirty="0"/>
              <a:t>Deep Reinforcement Learning (RL) with Azure ML</a:t>
            </a:r>
          </a:p>
          <a:p>
            <a:pPr lvl="1"/>
            <a:r>
              <a:rPr lang="de-AT" dirty="0"/>
              <a:t>If time permits: AlphaGo, AlphaGo Zero, AlphaZero, MuZero</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7162800" y="2188170"/>
            <a:ext cx="3047309" cy="646331"/>
          </a:xfrm>
          <a:prstGeom prst="rect">
            <a:avLst/>
          </a:prstGeom>
          <a:noFill/>
        </p:spPr>
        <p:txBody>
          <a:bodyPr wrap="none" rtlCol="0">
            <a:spAutoFit/>
          </a:bodyPr>
          <a:lstStyle/>
          <a:p>
            <a:r>
              <a:rPr lang="en-US" dirty="0"/>
              <a:t>Expansion, Simulation, Update</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cxnSp>
        <p:nvCxnSpPr>
          <p:cNvPr id="42" name="Straight Connector 41">
            <a:extLst>
              <a:ext uri="{FF2B5EF4-FFF2-40B4-BE49-F238E27FC236}">
                <a16:creationId xmlns:a16="http://schemas.microsoft.com/office/drawing/2014/main" id="{427F8B69-0452-4BBF-BA0E-9FC362C90D1D}"/>
              </a:ext>
            </a:extLst>
          </p:cNvPr>
          <p:cNvCxnSpPr>
            <a:cxnSpLocks/>
          </p:cNvCxnSpPr>
          <p:nvPr/>
        </p:nvCxnSpPr>
        <p:spPr>
          <a:xfrm flipH="1">
            <a:off x="6815852" y="4248945"/>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3AF834-9D05-4244-B85B-573E2048B466}"/>
              </a:ext>
            </a:extLst>
          </p:cNvPr>
          <p:cNvCxnSpPr>
            <a:cxnSpLocks/>
          </p:cNvCxnSpPr>
          <p:nvPr/>
        </p:nvCxnSpPr>
        <p:spPr>
          <a:xfrm flipH="1" flipV="1">
            <a:off x="6815852" y="4791076"/>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A82F71BC-59D7-44C6-9EF9-B0606CF15837}"/>
              </a:ext>
            </a:extLst>
          </p:cNvPr>
          <p:cNvSpPr/>
          <p:nvPr/>
        </p:nvSpPr>
        <p:spPr>
          <a:xfrm>
            <a:off x="7256064" y="533320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endParaRPr lang="de-DE" dirty="0"/>
          </a:p>
        </p:txBody>
      </p:sp>
      <p:cxnSp>
        <p:nvCxnSpPr>
          <p:cNvPr id="48" name="Straight Connector 47">
            <a:extLst>
              <a:ext uri="{FF2B5EF4-FFF2-40B4-BE49-F238E27FC236}">
                <a16:creationId xmlns:a16="http://schemas.microsoft.com/office/drawing/2014/main" id="{FABE7164-73FE-4376-9D94-8D99489BA03A}"/>
              </a:ext>
            </a:extLst>
          </p:cNvPr>
          <p:cNvCxnSpPr>
            <a:cxnSpLocks/>
          </p:cNvCxnSpPr>
          <p:nvPr/>
        </p:nvCxnSpPr>
        <p:spPr>
          <a:xfrm flipH="1">
            <a:off x="5367538" y="4181997"/>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CF0B222-EDE5-4E64-939C-C87DD0308915}"/>
              </a:ext>
            </a:extLst>
          </p:cNvPr>
          <p:cNvCxnSpPr>
            <a:cxnSpLocks/>
          </p:cNvCxnSpPr>
          <p:nvPr/>
        </p:nvCxnSpPr>
        <p:spPr>
          <a:xfrm flipH="1" flipV="1">
            <a:off x="5367538" y="4724128"/>
            <a:ext cx="665400" cy="607010"/>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CAFDA5E-0AFD-4357-A101-D83F9BDD5F0E}"/>
              </a:ext>
            </a:extLst>
          </p:cNvPr>
          <p:cNvSpPr/>
          <p:nvPr/>
        </p:nvSpPr>
        <p:spPr>
          <a:xfrm>
            <a:off x="5807750" y="5266259"/>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de-DE" dirty="0"/>
          </a:p>
        </p:txBody>
      </p:sp>
      <p:cxnSp>
        <p:nvCxnSpPr>
          <p:cNvPr id="56" name="Straight Arrow Connector 55">
            <a:extLst>
              <a:ext uri="{FF2B5EF4-FFF2-40B4-BE49-F238E27FC236}">
                <a16:creationId xmlns:a16="http://schemas.microsoft.com/office/drawing/2014/main" id="{E4031590-FE8B-4FBF-BFAF-3123F1716B68}"/>
              </a:ext>
            </a:extLst>
          </p:cNvPr>
          <p:cNvCxnSpPr>
            <a:stCxn id="52" idx="0"/>
            <a:endCxn id="34" idx="4"/>
          </p:cNvCxnSpPr>
          <p:nvPr/>
        </p:nvCxnSpPr>
        <p:spPr>
          <a:xfrm flipH="1" flipV="1">
            <a:off x="6032938" y="4280011"/>
            <a:ext cx="47862" cy="986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75C434B-6DCB-41CA-B3A6-5F4C1D2EC003}"/>
              </a:ext>
            </a:extLst>
          </p:cNvPr>
          <p:cNvCxnSpPr>
            <a:cxnSpLocks/>
            <a:endCxn id="7" idx="4"/>
          </p:cNvCxnSpPr>
          <p:nvPr/>
        </p:nvCxnSpPr>
        <p:spPr>
          <a:xfrm flipV="1">
            <a:off x="6233200" y="2963191"/>
            <a:ext cx="129500" cy="245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3E656E0-B7CE-49F6-AFA9-E45E02CFEB8D}"/>
              </a:ext>
            </a:extLst>
          </p:cNvPr>
          <p:cNvCxnSpPr>
            <a:cxnSpLocks/>
            <a:stCxn id="46" idx="0"/>
          </p:cNvCxnSpPr>
          <p:nvPr/>
        </p:nvCxnSpPr>
        <p:spPr>
          <a:xfrm flipH="1" flipV="1">
            <a:off x="7432258" y="4248945"/>
            <a:ext cx="96856" cy="108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35791B1-9C2F-4084-A042-142C4B41D09E}"/>
              </a:ext>
            </a:extLst>
          </p:cNvPr>
          <p:cNvCxnSpPr>
            <a:cxnSpLocks/>
            <a:endCxn id="7" idx="5"/>
          </p:cNvCxnSpPr>
          <p:nvPr/>
        </p:nvCxnSpPr>
        <p:spPr>
          <a:xfrm flipH="1" flipV="1">
            <a:off x="6555776" y="2889494"/>
            <a:ext cx="1125738" cy="259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2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8210-2460-4DB6-BBEB-C5462FA9118F}"/>
              </a:ext>
            </a:extLst>
          </p:cNvPr>
          <p:cNvSpPr>
            <a:spLocks noGrp="1"/>
          </p:cNvSpPr>
          <p:nvPr>
            <p:ph type="title"/>
          </p:nvPr>
        </p:nvSpPr>
        <p:spPr/>
        <p:txBody>
          <a:bodyPr/>
          <a:lstStyle/>
          <a:p>
            <a:r>
              <a:rPr lang="en-US" dirty="0"/>
              <a:t>Selection, Expansion, Simulation, Update</a:t>
            </a:r>
            <a:endParaRPr lang="de-DE" dirty="0"/>
          </a:p>
        </p:txBody>
      </p:sp>
      <p:sp>
        <p:nvSpPr>
          <p:cNvPr id="4" name="Oval 3">
            <a:extLst>
              <a:ext uri="{FF2B5EF4-FFF2-40B4-BE49-F238E27FC236}">
                <a16:creationId xmlns:a16="http://schemas.microsoft.com/office/drawing/2014/main" id="{BCCA318A-3CBF-420F-BB4B-3B74AD3B16F3}"/>
              </a:ext>
            </a:extLst>
          </p:cNvPr>
          <p:cNvSpPr/>
          <p:nvPr/>
        </p:nvSpPr>
        <p:spPr>
          <a:xfrm>
            <a:off x="5308600" y="16906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Straight Connector 7">
            <a:extLst>
              <a:ext uri="{FF2B5EF4-FFF2-40B4-BE49-F238E27FC236}">
                <a16:creationId xmlns:a16="http://schemas.microsoft.com/office/drawing/2014/main" id="{E723AA89-FE13-4557-B6DE-841B18761DC7}"/>
              </a:ext>
            </a:extLst>
          </p:cNvPr>
          <p:cNvCxnSpPr>
            <a:stCxn id="4" idx="3"/>
          </p:cNvCxnSpPr>
          <p:nvPr/>
        </p:nvCxnSpPr>
        <p:spPr>
          <a:xfrm flipH="1">
            <a:off x="4629150" y="2120229"/>
            <a:ext cx="759424" cy="470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654A57-49BE-4F74-AFCE-33192F1F5958}"/>
              </a:ext>
            </a:extLst>
          </p:cNvPr>
          <p:cNvCxnSpPr>
            <a:cxnSpLocks/>
          </p:cNvCxnSpPr>
          <p:nvPr/>
        </p:nvCxnSpPr>
        <p:spPr>
          <a:xfrm>
            <a:off x="5581650" y="1879600"/>
            <a:ext cx="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C6C22BC-F298-4512-8368-03075CA835AB}"/>
              </a:ext>
            </a:extLst>
          </p:cNvPr>
          <p:cNvCxnSpPr>
            <a:cxnSpLocks/>
          </p:cNvCxnSpPr>
          <p:nvPr/>
        </p:nvCxnSpPr>
        <p:spPr>
          <a:xfrm>
            <a:off x="5581650" y="1942307"/>
            <a:ext cx="806450" cy="692943"/>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4B6B992-6036-469D-9396-7D5663B4BE40}"/>
              </a:ext>
            </a:extLst>
          </p:cNvPr>
          <p:cNvSpPr/>
          <p:nvPr/>
        </p:nvSpPr>
        <p:spPr>
          <a:xfrm>
            <a:off x="4318001" y="2383631"/>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TextBox 8">
            <a:extLst>
              <a:ext uri="{FF2B5EF4-FFF2-40B4-BE49-F238E27FC236}">
                <a16:creationId xmlns:a16="http://schemas.microsoft.com/office/drawing/2014/main" id="{986FCF13-3D6F-4C66-A5B1-F35B45B2FC0D}"/>
              </a:ext>
            </a:extLst>
          </p:cNvPr>
          <p:cNvSpPr txBox="1"/>
          <p:nvPr/>
        </p:nvSpPr>
        <p:spPr>
          <a:xfrm>
            <a:off x="4356101" y="2406134"/>
            <a:ext cx="508473" cy="369332"/>
          </a:xfrm>
          <a:prstGeom prst="rect">
            <a:avLst/>
          </a:prstGeom>
          <a:noFill/>
        </p:spPr>
        <p:txBody>
          <a:bodyPr wrap="none" rtlCol="0">
            <a:spAutoFit/>
          </a:bodyPr>
          <a:lstStyle/>
          <a:p>
            <a:r>
              <a:rPr lang="en-US" dirty="0"/>
              <a:t>2/5</a:t>
            </a:r>
            <a:endParaRPr lang="de-DE" dirty="0"/>
          </a:p>
        </p:txBody>
      </p:sp>
      <p:sp>
        <p:nvSpPr>
          <p:cNvPr id="5" name="Oval 4">
            <a:extLst>
              <a:ext uri="{FF2B5EF4-FFF2-40B4-BE49-F238E27FC236}">
                <a16:creationId xmlns:a16="http://schemas.microsoft.com/office/drawing/2014/main" id="{5CA94B37-A792-4960-AA38-E25ED8ACD706}"/>
              </a:ext>
            </a:extLst>
          </p:cNvPr>
          <p:cNvSpPr/>
          <p:nvPr/>
        </p:nvSpPr>
        <p:spPr>
          <a:xfrm>
            <a:off x="5298839" y="2455862"/>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FB56EB7B-80D4-417C-9C46-56F31D5F265E}"/>
              </a:ext>
            </a:extLst>
          </p:cNvPr>
          <p:cNvSpPr txBox="1"/>
          <p:nvPr/>
        </p:nvSpPr>
        <p:spPr>
          <a:xfrm>
            <a:off x="5336939" y="2478365"/>
            <a:ext cx="508473" cy="369332"/>
          </a:xfrm>
          <a:prstGeom prst="rect">
            <a:avLst/>
          </a:prstGeom>
          <a:noFill/>
        </p:spPr>
        <p:txBody>
          <a:bodyPr wrap="none" rtlCol="0">
            <a:spAutoFit/>
          </a:bodyPr>
          <a:lstStyle/>
          <a:p>
            <a:r>
              <a:rPr lang="en-US" dirty="0"/>
              <a:t>0/1</a:t>
            </a:r>
            <a:endParaRPr lang="de-DE" dirty="0"/>
          </a:p>
        </p:txBody>
      </p:sp>
      <p:sp>
        <p:nvSpPr>
          <p:cNvPr id="7" name="Oval 6">
            <a:extLst>
              <a:ext uri="{FF2B5EF4-FFF2-40B4-BE49-F238E27FC236}">
                <a16:creationId xmlns:a16="http://schemas.microsoft.com/office/drawing/2014/main" id="{070C65F0-B231-4BDC-A7B2-05B7D468E9B6}"/>
              </a:ext>
            </a:extLst>
          </p:cNvPr>
          <p:cNvSpPr/>
          <p:nvPr/>
        </p:nvSpPr>
        <p:spPr>
          <a:xfrm>
            <a:off x="6089650" y="2459953"/>
            <a:ext cx="546100" cy="50323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12" name="TextBox 11">
            <a:extLst>
              <a:ext uri="{FF2B5EF4-FFF2-40B4-BE49-F238E27FC236}">
                <a16:creationId xmlns:a16="http://schemas.microsoft.com/office/drawing/2014/main" id="{B898C23A-B213-426D-887B-11011DB2CE24}"/>
              </a:ext>
            </a:extLst>
          </p:cNvPr>
          <p:cNvSpPr txBox="1"/>
          <p:nvPr/>
        </p:nvSpPr>
        <p:spPr>
          <a:xfrm>
            <a:off x="6127750" y="2482456"/>
            <a:ext cx="508473" cy="369332"/>
          </a:xfrm>
          <a:prstGeom prst="rect">
            <a:avLst/>
          </a:prstGeom>
          <a:noFill/>
        </p:spPr>
        <p:txBody>
          <a:bodyPr wrap="none" rtlCol="0">
            <a:spAutoFit/>
          </a:bodyPr>
          <a:lstStyle/>
          <a:p>
            <a:r>
              <a:rPr lang="en-US" dirty="0"/>
              <a:t>1/3</a:t>
            </a:r>
            <a:endParaRPr lang="de-DE" dirty="0"/>
          </a:p>
        </p:txBody>
      </p:sp>
      <p:cxnSp>
        <p:nvCxnSpPr>
          <p:cNvPr id="11" name="Straight Connector 10">
            <a:extLst>
              <a:ext uri="{FF2B5EF4-FFF2-40B4-BE49-F238E27FC236}">
                <a16:creationId xmlns:a16="http://schemas.microsoft.com/office/drawing/2014/main" id="{79F5C424-E35D-4979-8263-9DFF42E8FF38}"/>
              </a:ext>
            </a:extLst>
          </p:cNvPr>
          <p:cNvCxnSpPr>
            <a:cxnSpLocks/>
            <a:stCxn id="3" idx="4"/>
          </p:cNvCxnSpPr>
          <p:nvPr/>
        </p:nvCxnSpPr>
        <p:spPr>
          <a:xfrm flipH="1">
            <a:off x="3194050" y="2886869"/>
            <a:ext cx="1397001"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ACA33F-CC02-463A-A1E6-7EB699D591BF}"/>
              </a:ext>
            </a:extLst>
          </p:cNvPr>
          <p:cNvCxnSpPr>
            <a:cxnSpLocks/>
            <a:stCxn id="3" idx="4"/>
          </p:cNvCxnSpPr>
          <p:nvPr/>
        </p:nvCxnSpPr>
        <p:spPr>
          <a:xfrm flipH="1">
            <a:off x="4070351" y="2886869"/>
            <a:ext cx="520700" cy="542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4ABDB1-F932-4DF9-A196-CA078FCBE28D}"/>
              </a:ext>
            </a:extLst>
          </p:cNvPr>
          <p:cNvCxnSpPr>
            <a:cxnSpLocks/>
            <a:stCxn id="3" idx="4"/>
          </p:cNvCxnSpPr>
          <p:nvPr/>
        </p:nvCxnSpPr>
        <p:spPr>
          <a:xfrm>
            <a:off x="4591051" y="2886869"/>
            <a:ext cx="486374" cy="580062"/>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0661CD-975F-4C2D-80B7-8B7E469578D1}"/>
              </a:ext>
            </a:extLst>
          </p:cNvPr>
          <p:cNvSpPr/>
          <p:nvPr/>
        </p:nvSpPr>
        <p:spPr>
          <a:xfrm>
            <a:off x="2851150" y="3316288"/>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06F4D34-C444-41A2-947E-45A86EC174F0}"/>
              </a:ext>
            </a:extLst>
          </p:cNvPr>
          <p:cNvSpPr txBox="1"/>
          <p:nvPr/>
        </p:nvSpPr>
        <p:spPr>
          <a:xfrm>
            <a:off x="2857028" y="3383241"/>
            <a:ext cx="508473" cy="369332"/>
          </a:xfrm>
          <a:prstGeom prst="rect">
            <a:avLst/>
          </a:prstGeom>
          <a:noFill/>
        </p:spPr>
        <p:txBody>
          <a:bodyPr wrap="none" rtlCol="0">
            <a:spAutoFit/>
          </a:bodyPr>
          <a:lstStyle/>
          <a:p>
            <a:r>
              <a:rPr lang="en-US" dirty="0"/>
              <a:t>1/2</a:t>
            </a:r>
            <a:endParaRPr lang="de-DE" dirty="0"/>
          </a:p>
        </p:txBody>
      </p:sp>
      <p:sp>
        <p:nvSpPr>
          <p:cNvPr id="21" name="Oval 20">
            <a:extLst>
              <a:ext uri="{FF2B5EF4-FFF2-40B4-BE49-F238E27FC236}">
                <a16:creationId xmlns:a16="http://schemas.microsoft.com/office/drawing/2014/main" id="{CE5A6931-4500-445C-872F-259BA2056FC7}"/>
              </a:ext>
            </a:extLst>
          </p:cNvPr>
          <p:cNvSpPr/>
          <p:nvPr/>
        </p:nvSpPr>
        <p:spPr>
          <a:xfrm>
            <a:off x="3816349" y="333772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C2173834-AEBA-436B-8B02-59B9B2D514FD}"/>
              </a:ext>
            </a:extLst>
          </p:cNvPr>
          <p:cNvSpPr txBox="1"/>
          <p:nvPr/>
        </p:nvSpPr>
        <p:spPr>
          <a:xfrm>
            <a:off x="3822227" y="3404676"/>
            <a:ext cx="508473" cy="369332"/>
          </a:xfrm>
          <a:prstGeom prst="rect">
            <a:avLst/>
          </a:prstGeom>
          <a:noFill/>
        </p:spPr>
        <p:txBody>
          <a:bodyPr wrap="none" rtlCol="0">
            <a:spAutoFit/>
          </a:bodyPr>
          <a:lstStyle/>
          <a:p>
            <a:r>
              <a:rPr lang="en-US" dirty="0"/>
              <a:t>0/1</a:t>
            </a:r>
            <a:endParaRPr lang="de-DE" dirty="0"/>
          </a:p>
        </p:txBody>
      </p:sp>
      <p:sp>
        <p:nvSpPr>
          <p:cNvPr id="29" name="Oval 28">
            <a:extLst>
              <a:ext uri="{FF2B5EF4-FFF2-40B4-BE49-F238E27FC236}">
                <a16:creationId xmlns:a16="http://schemas.microsoft.com/office/drawing/2014/main" id="{6EF4707A-5DCE-456F-8F48-D9CA3AC7F4AB}"/>
              </a:ext>
            </a:extLst>
          </p:cNvPr>
          <p:cNvSpPr/>
          <p:nvPr/>
        </p:nvSpPr>
        <p:spPr>
          <a:xfrm>
            <a:off x="4813775" y="3393424"/>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D0D8C075-D45E-4885-AF2E-B440A1EE4EDF}"/>
              </a:ext>
            </a:extLst>
          </p:cNvPr>
          <p:cNvSpPr txBox="1"/>
          <p:nvPr/>
        </p:nvSpPr>
        <p:spPr>
          <a:xfrm>
            <a:off x="4819653" y="3460377"/>
            <a:ext cx="508473" cy="369332"/>
          </a:xfrm>
          <a:prstGeom prst="rect">
            <a:avLst/>
          </a:prstGeom>
          <a:noFill/>
        </p:spPr>
        <p:txBody>
          <a:bodyPr wrap="none" rtlCol="0">
            <a:spAutoFit/>
          </a:bodyPr>
          <a:lstStyle/>
          <a:p>
            <a:r>
              <a:rPr lang="en-US" dirty="0"/>
              <a:t>0/1</a:t>
            </a:r>
            <a:endParaRPr lang="de-DE" dirty="0"/>
          </a:p>
        </p:txBody>
      </p:sp>
      <p:sp>
        <p:nvSpPr>
          <p:cNvPr id="53" name="TextBox 52">
            <a:extLst>
              <a:ext uri="{FF2B5EF4-FFF2-40B4-BE49-F238E27FC236}">
                <a16:creationId xmlns:a16="http://schemas.microsoft.com/office/drawing/2014/main" id="{7BFB9E50-E126-49D2-80E8-AA89CD02533C}"/>
              </a:ext>
            </a:extLst>
          </p:cNvPr>
          <p:cNvSpPr txBox="1"/>
          <p:nvPr/>
        </p:nvSpPr>
        <p:spPr>
          <a:xfrm>
            <a:off x="6989362" y="2188170"/>
            <a:ext cx="5358000" cy="4247317"/>
          </a:xfrm>
          <a:prstGeom prst="rect">
            <a:avLst/>
          </a:prstGeom>
          <a:noFill/>
        </p:spPr>
        <p:txBody>
          <a:bodyPr wrap="square" rtlCol="0">
            <a:spAutoFit/>
          </a:bodyPr>
          <a:lstStyle/>
          <a:p>
            <a:r>
              <a:rPr lang="en-US" dirty="0"/>
              <a:t>The longer you repeat, the more accurate your </a:t>
            </a:r>
          </a:p>
          <a:p>
            <a:r>
              <a:rPr lang="en-US" dirty="0"/>
              <a:t>estimates become!</a:t>
            </a:r>
          </a:p>
          <a:p>
            <a:endParaRPr lang="en-US" dirty="0"/>
          </a:p>
          <a:p>
            <a:r>
              <a:rPr lang="en-US" dirty="0"/>
              <a:t>After infinite iterations you would obtain a similar</a:t>
            </a:r>
          </a:p>
          <a:p>
            <a:r>
              <a:rPr lang="en-US" dirty="0"/>
              <a:t>Tree as minimax. </a:t>
            </a:r>
          </a:p>
          <a:p>
            <a:endParaRPr lang="en-US" dirty="0"/>
          </a:p>
          <a:p>
            <a:endParaRPr lang="en-US" dirty="0"/>
          </a:p>
          <a:p>
            <a:endParaRPr lang="en-US" dirty="0"/>
          </a:p>
          <a:p>
            <a:endParaRPr lang="en-US" dirty="0"/>
          </a:p>
          <a:p>
            <a:endParaRPr lang="en-US" dirty="0"/>
          </a:p>
          <a:p>
            <a:r>
              <a:rPr lang="en-US" dirty="0"/>
              <a:t>If you ask the system now to pick a move.</a:t>
            </a:r>
          </a:p>
          <a:p>
            <a:r>
              <a:rPr lang="en-US" dirty="0"/>
              <a:t>It would take the left most </a:t>
            </a:r>
            <a:r>
              <a:rPr lang="en-US" dirty="0" err="1"/>
              <a:t>childnode</a:t>
            </a:r>
            <a:r>
              <a:rPr lang="en-US" dirty="0"/>
              <a:t> of the </a:t>
            </a:r>
            <a:r>
              <a:rPr lang="en-US" dirty="0" err="1"/>
              <a:t>rootnode</a:t>
            </a:r>
            <a:r>
              <a:rPr lang="en-US" dirty="0"/>
              <a:t>.</a:t>
            </a:r>
          </a:p>
          <a:p>
            <a:r>
              <a:rPr lang="en-US" dirty="0"/>
              <a:t>Not because it has the highest chance but because</a:t>
            </a:r>
          </a:p>
          <a:p>
            <a:r>
              <a:rPr lang="en-US" dirty="0"/>
              <a:t>It was visited most often.</a:t>
            </a:r>
          </a:p>
          <a:p>
            <a:endParaRPr lang="en-US" dirty="0"/>
          </a:p>
        </p:txBody>
      </p:sp>
      <p:cxnSp>
        <p:nvCxnSpPr>
          <p:cNvPr id="13" name="Straight Connector 12">
            <a:extLst>
              <a:ext uri="{FF2B5EF4-FFF2-40B4-BE49-F238E27FC236}">
                <a16:creationId xmlns:a16="http://schemas.microsoft.com/office/drawing/2014/main" id="{2336BB3F-66AE-4E88-949C-587B9735DBE6}"/>
              </a:ext>
            </a:extLst>
          </p:cNvPr>
          <p:cNvCxnSpPr>
            <a:cxnSpLocks/>
          </p:cNvCxnSpPr>
          <p:nvPr/>
        </p:nvCxnSpPr>
        <p:spPr>
          <a:xfrm flipH="1">
            <a:off x="2625962" y="3829709"/>
            <a:ext cx="520700" cy="542131"/>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438B89EE-F04E-4E72-8189-F682A9914306}"/>
              </a:ext>
            </a:extLst>
          </p:cNvPr>
          <p:cNvSpPr/>
          <p:nvPr/>
        </p:nvSpPr>
        <p:spPr>
          <a:xfrm>
            <a:off x="2419350" y="4248945"/>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9767E543-F2C2-4BAC-81C6-6C834D3A61A5}"/>
              </a:ext>
            </a:extLst>
          </p:cNvPr>
          <p:cNvSpPr txBox="1"/>
          <p:nvPr/>
        </p:nvSpPr>
        <p:spPr>
          <a:xfrm>
            <a:off x="2459677" y="4315898"/>
            <a:ext cx="508473" cy="369332"/>
          </a:xfrm>
          <a:prstGeom prst="rect">
            <a:avLst/>
          </a:prstGeom>
          <a:noFill/>
        </p:spPr>
        <p:txBody>
          <a:bodyPr wrap="none" rtlCol="0">
            <a:spAutoFit/>
          </a:bodyPr>
          <a:lstStyle/>
          <a:p>
            <a:r>
              <a:rPr lang="en-US" dirty="0"/>
              <a:t>0/1</a:t>
            </a:r>
            <a:endParaRPr lang="de-DE" dirty="0"/>
          </a:p>
        </p:txBody>
      </p:sp>
      <p:cxnSp>
        <p:nvCxnSpPr>
          <p:cNvPr id="20" name="Straight Connector 19">
            <a:extLst>
              <a:ext uri="{FF2B5EF4-FFF2-40B4-BE49-F238E27FC236}">
                <a16:creationId xmlns:a16="http://schemas.microsoft.com/office/drawing/2014/main" id="{F5657061-CC1D-4648-9161-C32976DE6B1D}"/>
              </a:ext>
            </a:extLst>
          </p:cNvPr>
          <p:cNvCxnSpPr>
            <a:cxnSpLocks/>
            <a:endCxn id="7" idx="4"/>
          </p:cNvCxnSpPr>
          <p:nvPr/>
        </p:nvCxnSpPr>
        <p:spPr>
          <a:xfrm flipV="1">
            <a:off x="5930900" y="2963191"/>
            <a:ext cx="431800" cy="85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473A7B-24D2-466F-8181-757CE94282D0}"/>
              </a:ext>
            </a:extLst>
          </p:cNvPr>
          <p:cNvCxnSpPr>
            <a:cxnSpLocks/>
            <a:endCxn id="7" idx="4"/>
          </p:cNvCxnSpPr>
          <p:nvPr/>
        </p:nvCxnSpPr>
        <p:spPr>
          <a:xfrm flipH="1" flipV="1">
            <a:off x="6362700" y="2963191"/>
            <a:ext cx="876300" cy="931619"/>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977633-22BD-4FA2-BFE8-CAE1F6790D16}"/>
              </a:ext>
            </a:extLst>
          </p:cNvPr>
          <p:cNvSpPr/>
          <p:nvPr/>
        </p:nvSpPr>
        <p:spPr>
          <a:xfrm>
            <a:off x="5747701" y="3719513"/>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Box 35">
            <a:extLst>
              <a:ext uri="{FF2B5EF4-FFF2-40B4-BE49-F238E27FC236}">
                <a16:creationId xmlns:a16="http://schemas.microsoft.com/office/drawing/2014/main" id="{9470D642-F76F-4D01-B182-71DA46166970}"/>
              </a:ext>
            </a:extLst>
          </p:cNvPr>
          <p:cNvSpPr txBox="1"/>
          <p:nvPr/>
        </p:nvSpPr>
        <p:spPr>
          <a:xfrm>
            <a:off x="5791675" y="3812665"/>
            <a:ext cx="508473" cy="369332"/>
          </a:xfrm>
          <a:prstGeom prst="rect">
            <a:avLst/>
          </a:prstGeom>
          <a:noFill/>
        </p:spPr>
        <p:txBody>
          <a:bodyPr wrap="none" rtlCol="0">
            <a:spAutoFit/>
          </a:bodyPr>
          <a:lstStyle/>
          <a:p>
            <a:r>
              <a:rPr lang="en-US" dirty="0"/>
              <a:t>1/1</a:t>
            </a:r>
            <a:endParaRPr lang="de-DE" dirty="0"/>
          </a:p>
        </p:txBody>
      </p:sp>
      <p:sp>
        <p:nvSpPr>
          <p:cNvPr id="38" name="Oval 37">
            <a:extLst>
              <a:ext uri="{FF2B5EF4-FFF2-40B4-BE49-F238E27FC236}">
                <a16:creationId xmlns:a16="http://schemas.microsoft.com/office/drawing/2014/main" id="{D7E2C99B-5CC3-46D1-B118-8B206BB6440D}"/>
              </a:ext>
            </a:extLst>
          </p:cNvPr>
          <p:cNvSpPr/>
          <p:nvPr/>
        </p:nvSpPr>
        <p:spPr>
          <a:xfrm>
            <a:off x="6983014" y="3817527"/>
            <a:ext cx="546100" cy="5032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Box 39">
            <a:extLst>
              <a:ext uri="{FF2B5EF4-FFF2-40B4-BE49-F238E27FC236}">
                <a16:creationId xmlns:a16="http://schemas.microsoft.com/office/drawing/2014/main" id="{6707D30C-5158-471F-A624-69FACBDEB5F6}"/>
              </a:ext>
            </a:extLst>
          </p:cNvPr>
          <p:cNvSpPr txBox="1"/>
          <p:nvPr/>
        </p:nvSpPr>
        <p:spPr>
          <a:xfrm>
            <a:off x="7026988" y="3910679"/>
            <a:ext cx="508473" cy="369332"/>
          </a:xfrm>
          <a:prstGeom prst="rect">
            <a:avLst/>
          </a:prstGeom>
          <a:noFill/>
        </p:spPr>
        <p:txBody>
          <a:bodyPr wrap="none" rtlCol="0">
            <a:spAutoFit/>
          </a:bodyPr>
          <a:lstStyle/>
          <a:p>
            <a:r>
              <a:rPr lang="en-US" dirty="0"/>
              <a:t>0/1</a:t>
            </a:r>
            <a:endParaRPr lang="de-DE" dirty="0"/>
          </a:p>
        </p:txBody>
      </p:sp>
    </p:spTree>
    <p:extLst>
      <p:ext uri="{BB962C8B-B14F-4D97-AF65-F5344CB8AC3E}">
        <p14:creationId xmlns:p14="http://schemas.microsoft.com/office/powerpoint/2010/main" val="3129140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858C-23E0-46CF-8ADE-657909A9CD76}"/>
              </a:ext>
            </a:extLst>
          </p:cNvPr>
          <p:cNvSpPr>
            <a:spLocks noGrp="1"/>
          </p:cNvSpPr>
          <p:nvPr>
            <p:ph type="title"/>
          </p:nvPr>
        </p:nvSpPr>
        <p:spPr/>
        <p:txBody>
          <a:bodyPr/>
          <a:lstStyle/>
          <a:p>
            <a:r>
              <a:rPr lang="en-US" dirty="0"/>
              <a:t>MCTS is domain independent!</a:t>
            </a:r>
            <a:endParaRPr lang="de-DE" dirty="0"/>
          </a:p>
        </p:txBody>
      </p:sp>
      <p:sp>
        <p:nvSpPr>
          <p:cNvPr id="3" name="Content Placeholder 2">
            <a:extLst>
              <a:ext uri="{FF2B5EF4-FFF2-40B4-BE49-F238E27FC236}">
                <a16:creationId xmlns:a16="http://schemas.microsoft.com/office/drawing/2014/main" id="{D92053D8-BE4B-41F6-B720-10E9A00247C9}"/>
              </a:ext>
            </a:extLst>
          </p:cNvPr>
          <p:cNvSpPr>
            <a:spLocks noGrp="1"/>
          </p:cNvSpPr>
          <p:nvPr>
            <p:ph idx="1"/>
          </p:nvPr>
        </p:nvSpPr>
        <p:spPr/>
        <p:txBody>
          <a:bodyPr/>
          <a:lstStyle/>
          <a:p>
            <a:r>
              <a:rPr lang="en-US" dirty="0"/>
              <a:t>In addition of being effective in situation with a very high branching factor MCTS is domain independent.</a:t>
            </a:r>
            <a:endParaRPr lang="de-DE" dirty="0"/>
          </a:p>
        </p:txBody>
      </p:sp>
      <p:pic>
        <p:nvPicPr>
          <p:cNvPr id="5" name="Picture 2" descr="A picture containing chessman, indoor, set, lamp&#10;&#10;Description automatically generated">
            <a:extLst>
              <a:ext uri="{FF2B5EF4-FFF2-40B4-BE49-F238E27FC236}">
                <a16:creationId xmlns:a16="http://schemas.microsoft.com/office/drawing/2014/main" id="{CC59DF92-840B-4AEA-B187-9F8F655F5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86" y="3429000"/>
            <a:ext cx="3276459" cy="1796270"/>
          </a:xfrm>
          <a:prstGeom prst="rect">
            <a:avLst/>
          </a:prstGeom>
          <a:noFill/>
        </p:spPr>
      </p:pic>
      <p:pic>
        <p:nvPicPr>
          <p:cNvPr id="7" name="Picture 6">
            <a:extLst>
              <a:ext uri="{FF2B5EF4-FFF2-40B4-BE49-F238E27FC236}">
                <a16:creationId xmlns:a16="http://schemas.microsoft.com/office/drawing/2014/main" id="{7E0E5865-284B-4BE9-B3C7-D17C3DFE10C1}"/>
              </a:ext>
            </a:extLst>
          </p:cNvPr>
          <p:cNvPicPr>
            <a:picLocks noChangeAspect="1"/>
          </p:cNvPicPr>
          <p:nvPr/>
        </p:nvPicPr>
        <p:blipFill>
          <a:blip r:embed="rId3"/>
          <a:stretch>
            <a:fillRect/>
          </a:stretch>
        </p:blipFill>
        <p:spPr>
          <a:xfrm>
            <a:off x="4900612" y="2801937"/>
            <a:ext cx="2581275" cy="2905125"/>
          </a:xfrm>
          <a:prstGeom prst="rect">
            <a:avLst/>
          </a:prstGeom>
        </p:spPr>
      </p:pic>
      <p:sp>
        <p:nvSpPr>
          <p:cNvPr id="11" name="TextBox 10">
            <a:extLst>
              <a:ext uri="{FF2B5EF4-FFF2-40B4-BE49-F238E27FC236}">
                <a16:creationId xmlns:a16="http://schemas.microsoft.com/office/drawing/2014/main" id="{A3E0A9F6-4522-49BC-949D-4E0B49AE6C3F}"/>
              </a:ext>
            </a:extLst>
          </p:cNvPr>
          <p:cNvSpPr txBox="1"/>
          <p:nvPr/>
        </p:nvSpPr>
        <p:spPr>
          <a:xfrm>
            <a:off x="5791200" y="6037043"/>
            <a:ext cx="6096000" cy="646331"/>
          </a:xfrm>
          <a:prstGeom prst="rect">
            <a:avLst/>
          </a:prstGeom>
          <a:noFill/>
        </p:spPr>
        <p:txBody>
          <a:bodyPr wrap="square">
            <a:spAutoFit/>
          </a:bodyPr>
          <a:lstStyle/>
          <a:p>
            <a:r>
              <a:rPr lang="de-DE" dirty="0"/>
              <a:t>https://www.youtube.com/watch?v=u90TbxK7VEA&amp;ab_channel=TwoMinutePapers</a:t>
            </a:r>
          </a:p>
        </p:txBody>
      </p:sp>
      <p:pic>
        <p:nvPicPr>
          <p:cNvPr id="9" name="Picture 8">
            <a:extLst>
              <a:ext uri="{FF2B5EF4-FFF2-40B4-BE49-F238E27FC236}">
                <a16:creationId xmlns:a16="http://schemas.microsoft.com/office/drawing/2014/main" id="{642D36D3-430F-4443-BE90-649D8A3E9F17}"/>
              </a:ext>
            </a:extLst>
          </p:cNvPr>
          <p:cNvPicPr>
            <a:picLocks noChangeAspect="1"/>
          </p:cNvPicPr>
          <p:nvPr/>
        </p:nvPicPr>
        <p:blipFill>
          <a:blip r:embed="rId4"/>
          <a:stretch>
            <a:fillRect/>
          </a:stretch>
        </p:blipFill>
        <p:spPr>
          <a:xfrm>
            <a:off x="7531100" y="2295526"/>
            <a:ext cx="1714500" cy="1351321"/>
          </a:xfrm>
          <a:prstGeom prst="rect">
            <a:avLst/>
          </a:prstGeom>
        </p:spPr>
      </p:pic>
      <p:pic>
        <p:nvPicPr>
          <p:cNvPr id="15" name="Picture 14">
            <a:extLst>
              <a:ext uri="{FF2B5EF4-FFF2-40B4-BE49-F238E27FC236}">
                <a16:creationId xmlns:a16="http://schemas.microsoft.com/office/drawing/2014/main" id="{F1EED801-15A5-4889-855B-A0F727EE4354}"/>
              </a:ext>
            </a:extLst>
          </p:cNvPr>
          <p:cNvPicPr>
            <a:picLocks noChangeAspect="1"/>
          </p:cNvPicPr>
          <p:nvPr/>
        </p:nvPicPr>
        <p:blipFill>
          <a:blip r:embed="rId5"/>
          <a:stretch>
            <a:fillRect/>
          </a:stretch>
        </p:blipFill>
        <p:spPr>
          <a:xfrm>
            <a:off x="8503999" y="2698749"/>
            <a:ext cx="3383201" cy="3111500"/>
          </a:xfrm>
          <a:prstGeom prst="rect">
            <a:avLst/>
          </a:prstGeom>
        </p:spPr>
      </p:pic>
    </p:spTree>
    <p:extLst>
      <p:ext uri="{BB962C8B-B14F-4D97-AF65-F5344CB8AC3E}">
        <p14:creationId xmlns:p14="http://schemas.microsoft.com/office/powerpoint/2010/main" val="401787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41" y="1442985"/>
            <a:ext cx="5611220" cy="315631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Upper confidence bound, version 1 (</a:t>
            </a:r>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a:bodyPr>
          <a:lstStyle/>
          <a:p>
            <a:r>
              <a:rPr lang="en-US" dirty="0"/>
              <a:t>When you are uncertain about your estimate of the value of a move. </a:t>
            </a:r>
          </a:p>
          <a:p>
            <a:pPr marL="0" indent="0">
              <a:buNone/>
            </a:pPr>
            <a:endParaRPr lang="de-DE" dirty="0"/>
          </a:p>
          <a:p>
            <a:r>
              <a:rPr lang="de-DE" dirty="0"/>
              <a:t>At each Time t, Pick Move such that </a:t>
            </a:r>
          </a:p>
          <a:p>
            <a:r>
              <a:rPr lang="de-DE" dirty="0"/>
              <a:t>Mü_r + sqrt(2ln(t)/N_t(r)) is maximized </a:t>
            </a:r>
          </a:p>
          <a:p>
            <a:r>
              <a:rPr lang="de-DE" dirty="0"/>
              <a:t>Where mü_r is the expoitation and the rest is the exploration. </a:t>
            </a:r>
          </a:p>
          <a:p>
            <a:pPr marL="0" indent="0">
              <a:buNone/>
            </a:pPr>
            <a:endParaRPr lang="de-DE" dirty="0">
              <a:hlinkClick r:id="rId3"/>
            </a:endParaRPr>
          </a:p>
          <a:p>
            <a:r>
              <a:rPr lang="de-DE" dirty="0">
                <a:hlinkClick r:id="rId3"/>
              </a:rPr>
              <a:t>https://www.youtube.com/watch?v=FgmMK6RPU1c&amp;ab_channel=ritvikmath</a:t>
            </a:r>
            <a:endParaRPr lang="de-DE" dirty="0"/>
          </a:p>
          <a:p>
            <a:endParaRPr lang="de-DE" dirty="0"/>
          </a:p>
        </p:txBody>
      </p:sp>
    </p:spTree>
    <p:extLst>
      <p:ext uri="{BB962C8B-B14F-4D97-AF65-F5344CB8AC3E}">
        <p14:creationId xmlns:p14="http://schemas.microsoft.com/office/powerpoint/2010/main" val="530829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4EB8-58AC-4AE7-AF25-C467D69510D9}"/>
              </a:ext>
            </a:extLst>
          </p:cNvPr>
          <p:cNvSpPr>
            <a:spLocks noGrp="1"/>
          </p:cNvSpPr>
          <p:nvPr>
            <p:ph type="title"/>
          </p:nvPr>
        </p:nvSpPr>
        <p:spPr/>
        <p:txBody>
          <a:bodyPr/>
          <a:lstStyle/>
          <a:p>
            <a:r>
              <a:rPr lang="en-US" dirty="0"/>
              <a:t>Lab</a:t>
            </a:r>
            <a:endParaRPr lang="de-DE" dirty="0"/>
          </a:p>
        </p:txBody>
      </p:sp>
      <p:sp>
        <p:nvSpPr>
          <p:cNvPr id="9" name="TextBox 8">
            <a:extLst>
              <a:ext uri="{FF2B5EF4-FFF2-40B4-BE49-F238E27FC236}">
                <a16:creationId xmlns:a16="http://schemas.microsoft.com/office/drawing/2014/main" id="{C6CAFAA6-5831-4EA4-AD3B-E1C80716BE89}"/>
              </a:ext>
            </a:extLst>
          </p:cNvPr>
          <p:cNvSpPr txBox="1"/>
          <p:nvPr/>
        </p:nvSpPr>
        <p:spPr>
          <a:xfrm>
            <a:off x="920750" y="2159000"/>
            <a:ext cx="9429750" cy="4401205"/>
          </a:xfrm>
          <a:prstGeom prst="rect">
            <a:avLst/>
          </a:prstGeom>
          <a:noFill/>
        </p:spPr>
        <p:txBody>
          <a:bodyPr wrap="square">
            <a:spAutoFit/>
          </a:bodyPr>
          <a:lstStyle/>
          <a:p>
            <a:r>
              <a:rPr lang="en-US" sz="1400" b="1" dirty="0"/>
              <a:t>Basic Rules</a:t>
            </a:r>
            <a:r>
              <a:rPr lang="en-US" sz="1400" dirty="0"/>
              <a:t>: </a:t>
            </a:r>
          </a:p>
          <a:p>
            <a:pPr marL="285750" indent="-285750">
              <a:buFont typeface="Arial" panose="020B0604020202020204" pitchFamily="34" charset="0"/>
              <a:buChar char="•"/>
            </a:pPr>
            <a:r>
              <a:rPr lang="en-US" sz="1400" dirty="0"/>
              <a:t>Play always moves around the board in a counter-clockwise circle (to the right) </a:t>
            </a:r>
          </a:p>
          <a:p>
            <a:pPr marL="285750" indent="-285750">
              <a:buFont typeface="Arial" panose="020B0604020202020204" pitchFamily="34" charset="0"/>
              <a:buChar char="•"/>
            </a:pPr>
            <a:r>
              <a:rPr lang="en-US" sz="1400" dirty="0"/>
              <a:t>* The store on your right belongs to you. That is where you keep the seeds you win. </a:t>
            </a:r>
          </a:p>
          <a:p>
            <a:pPr marL="285750" indent="-285750">
              <a:buFont typeface="Arial" panose="020B0604020202020204" pitchFamily="34" charset="0"/>
              <a:buChar char="•"/>
            </a:pPr>
            <a:r>
              <a:rPr lang="en-US" sz="1400" dirty="0"/>
              <a:t>* The six pits near you are your pits. </a:t>
            </a:r>
          </a:p>
          <a:p>
            <a:pPr marL="285750" indent="-285750">
              <a:buFont typeface="Arial" panose="020B0604020202020204" pitchFamily="34" charset="0"/>
              <a:buChar char="•"/>
            </a:pPr>
            <a:r>
              <a:rPr lang="en-US" sz="1400" dirty="0"/>
              <a:t>* Only use one hand to pick up and put down seeds. </a:t>
            </a:r>
          </a:p>
          <a:p>
            <a:pPr marL="285750" indent="-285750">
              <a:buFont typeface="Arial" panose="020B0604020202020204" pitchFamily="34" charset="0"/>
              <a:buChar char="•"/>
            </a:pPr>
            <a:r>
              <a:rPr lang="en-US" sz="1400" dirty="0"/>
              <a:t>* Once you touch the seeds in a pit, you must move those seeds. </a:t>
            </a:r>
          </a:p>
          <a:p>
            <a:pPr marL="285750" indent="-285750">
              <a:buFont typeface="Arial" panose="020B0604020202020204" pitchFamily="34" charset="0"/>
              <a:buChar char="•"/>
            </a:pPr>
            <a:r>
              <a:rPr lang="en-US" sz="1400" dirty="0"/>
              <a:t>* Only put seeds in your own store, not your opponent’s store.</a:t>
            </a:r>
          </a:p>
          <a:p>
            <a:endParaRPr lang="en-US" sz="1400" dirty="0"/>
          </a:p>
          <a:p>
            <a:r>
              <a:rPr lang="en-US" sz="1400" b="1" dirty="0"/>
              <a:t>Starting the Game</a:t>
            </a:r>
            <a:r>
              <a:rPr lang="en-US" sz="1400" dirty="0"/>
              <a:t>: On a turn, a player picks up all the seeds in one pit and “sows” them to the right, placing one seed in each of the pits along the way. If you come to your store, then add a seed to your store and continue. You may end up putting seeds in your opponent’s pits along the way. Play alternates back and forth, with opponents picking up the seeds in one of their pits and distributing them one at a time into the pits on the right, beginning in the pit immediately to the right. </a:t>
            </a:r>
          </a:p>
          <a:p>
            <a:endParaRPr lang="en-US" sz="1400" dirty="0"/>
          </a:p>
          <a:p>
            <a:r>
              <a:rPr lang="en-US" sz="1400" b="1" dirty="0"/>
              <a:t>Special Rules: </a:t>
            </a:r>
          </a:p>
          <a:p>
            <a:r>
              <a:rPr lang="en-US" sz="1400" dirty="0"/>
              <a:t>*When the last seed in your hand lands in your store, take another turn. </a:t>
            </a:r>
          </a:p>
          <a:p>
            <a:r>
              <a:rPr lang="en-US" sz="1400" dirty="0"/>
              <a:t>*When the last seed in your hand lands in one of your own pits, if that pit had been empty you get to keep all of the seeds in your opponents pit on the opposite side. Put those captured seeds, as well as the last seed that you just played on your side, into the store. </a:t>
            </a:r>
          </a:p>
          <a:p>
            <a:r>
              <a:rPr lang="en-US" sz="1400" b="1" dirty="0"/>
              <a:t>Ending the Game: </a:t>
            </a:r>
            <a:r>
              <a:rPr lang="en-US" sz="1400" dirty="0"/>
              <a:t>The game is over when one player’s pits are completely empty. The other player takes the seeds remaining in her pits and puts those seeds in her store. Count up the seeds. Whoever has the most seeds wins. </a:t>
            </a:r>
            <a:endParaRPr lang="de-DE" sz="1400" dirty="0"/>
          </a:p>
        </p:txBody>
      </p:sp>
      <p:pic>
        <p:nvPicPr>
          <p:cNvPr id="11" name="Picture 10">
            <a:extLst>
              <a:ext uri="{FF2B5EF4-FFF2-40B4-BE49-F238E27FC236}">
                <a16:creationId xmlns:a16="http://schemas.microsoft.com/office/drawing/2014/main" id="{2FD462AB-92EA-4000-80DB-E522B3D9D307}"/>
              </a:ext>
            </a:extLst>
          </p:cNvPr>
          <p:cNvPicPr>
            <a:picLocks noChangeAspect="1"/>
          </p:cNvPicPr>
          <p:nvPr/>
        </p:nvPicPr>
        <p:blipFill>
          <a:blip r:embed="rId2"/>
          <a:stretch>
            <a:fillRect/>
          </a:stretch>
        </p:blipFill>
        <p:spPr>
          <a:xfrm>
            <a:off x="3962400" y="131762"/>
            <a:ext cx="7391400" cy="1971675"/>
          </a:xfrm>
          <a:prstGeom prst="rect">
            <a:avLst/>
          </a:prstGeom>
        </p:spPr>
      </p:pic>
    </p:spTree>
    <p:extLst>
      <p:ext uri="{BB962C8B-B14F-4D97-AF65-F5344CB8AC3E}">
        <p14:creationId xmlns:p14="http://schemas.microsoft.com/office/powerpoint/2010/main" val="64073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374549" y="2807260"/>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5441210" y="-490817"/>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216292" y="1027906"/>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 </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6E46-6DB4-4B4A-B59C-78D19C9A636F}"/>
              </a:ext>
            </a:extLst>
          </p:cNvPr>
          <p:cNvSpPr>
            <a:spLocks noGrp="1"/>
          </p:cNvSpPr>
          <p:nvPr>
            <p:ph type="title"/>
          </p:nvPr>
        </p:nvSpPr>
        <p:spPr/>
        <p:txBody>
          <a:bodyPr/>
          <a:lstStyle/>
          <a:p>
            <a:r>
              <a:rPr lang="en-US" dirty="0"/>
              <a:t>Change Compiler settings</a:t>
            </a:r>
            <a:endParaRPr lang="de-DE" dirty="0"/>
          </a:p>
        </p:txBody>
      </p:sp>
      <p:sp>
        <p:nvSpPr>
          <p:cNvPr id="3" name="Content Placeholder 2">
            <a:extLst>
              <a:ext uri="{FF2B5EF4-FFF2-40B4-BE49-F238E27FC236}">
                <a16:creationId xmlns:a16="http://schemas.microsoft.com/office/drawing/2014/main" id="{9ACE4323-4333-4DE5-B419-5AE4826282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1C1845D-F4B7-48E6-8EFF-427E016B4B13}"/>
              </a:ext>
            </a:extLst>
          </p:cNvPr>
          <p:cNvPicPr>
            <a:picLocks noChangeAspect="1"/>
          </p:cNvPicPr>
          <p:nvPr/>
        </p:nvPicPr>
        <p:blipFill>
          <a:blip r:embed="rId2"/>
          <a:stretch>
            <a:fillRect/>
          </a:stretch>
        </p:blipFill>
        <p:spPr>
          <a:xfrm>
            <a:off x="658906" y="1386081"/>
            <a:ext cx="8610600" cy="4967654"/>
          </a:xfrm>
          <a:prstGeom prst="rect">
            <a:avLst/>
          </a:prstGeom>
        </p:spPr>
      </p:pic>
    </p:spTree>
    <p:extLst>
      <p:ext uri="{BB962C8B-B14F-4D97-AF65-F5344CB8AC3E}">
        <p14:creationId xmlns:p14="http://schemas.microsoft.com/office/powerpoint/2010/main" val="198217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6411-AC25-4B32-B100-3E092D595355}"/>
              </a:ext>
            </a:extLst>
          </p:cNvPr>
          <p:cNvSpPr>
            <a:spLocks noGrp="1"/>
          </p:cNvSpPr>
          <p:nvPr>
            <p:ph type="title"/>
          </p:nvPr>
        </p:nvSpPr>
        <p:spPr/>
        <p:txBody>
          <a:bodyPr/>
          <a:lstStyle/>
          <a:p>
            <a:r>
              <a:rPr lang="en-US" dirty="0"/>
              <a:t>Example Play – MCTS outperforms Minimax on high branching factor</a:t>
            </a:r>
            <a:endParaRPr lang="de-DE" dirty="0"/>
          </a:p>
        </p:txBody>
      </p:sp>
      <p:pic>
        <p:nvPicPr>
          <p:cNvPr id="5" name="Picture 4">
            <a:extLst>
              <a:ext uri="{FF2B5EF4-FFF2-40B4-BE49-F238E27FC236}">
                <a16:creationId xmlns:a16="http://schemas.microsoft.com/office/drawing/2014/main" id="{B5C7E7C1-DDA7-4BC5-BD2E-9F222441E8A3}"/>
              </a:ext>
            </a:extLst>
          </p:cNvPr>
          <p:cNvPicPr>
            <a:picLocks noChangeAspect="1"/>
          </p:cNvPicPr>
          <p:nvPr/>
        </p:nvPicPr>
        <p:blipFill>
          <a:blip r:embed="rId2"/>
          <a:stretch>
            <a:fillRect/>
          </a:stretch>
        </p:blipFill>
        <p:spPr>
          <a:xfrm>
            <a:off x="838200" y="1546298"/>
            <a:ext cx="4712855" cy="4166392"/>
          </a:xfrm>
          <a:prstGeom prst="rect">
            <a:avLst/>
          </a:prstGeom>
        </p:spPr>
      </p:pic>
      <p:pic>
        <p:nvPicPr>
          <p:cNvPr id="7" name="Picture 6">
            <a:extLst>
              <a:ext uri="{FF2B5EF4-FFF2-40B4-BE49-F238E27FC236}">
                <a16:creationId xmlns:a16="http://schemas.microsoft.com/office/drawing/2014/main" id="{8443B4D9-6C5B-4567-A4E4-1EADB54F1A12}"/>
              </a:ext>
            </a:extLst>
          </p:cNvPr>
          <p:cNvPicPr>
            <a:picLocks noChangeAspect="1"/>
          </p:cNvPicPr>
          <p:nvPr/>
        </p:nvPicPr>
        <p:blipFill>
          <a:blip r:embed="rId3"/>
          <a:stretch>
            <a:fillRect/>
          </a:stretch>
        </p:blipFill>
        <p:spPr>
          <a:xfrm>
            <a:off x="6194723" y="1623303"/>
            <a:ext cx="4805786" cy="4218697"/>
          </a:xfrm>
          <a:prstGeom prst="rect">
            <a:avLst/>
          </a:prstGeom>
        </p:spPr>
      </p:pic>
    </p:spTree>
    <p:extLst>
      <p:ext uri="{BB962C8B-B14F-4D97-AF65-F5344CB8AC3E}">
        <p14:creationId xmlns:p14="http://schemas.microsoft.com/office/powerpoint/2010/main" val="3999648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normAutofit/>
          </a:bodyPr>
          <a:lstStyle/>
          <a:p>
            <a:pPr lvl="1"/>
            <a:r>
              <a:rPr lang="de-AT" sz="4000" dirty="0"/>
              <a:t>A brief introduction to Reinforcement Learning</a:t>
            </a:r>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3"/>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
        <p:nvSpPr>
          <p:cNvPr id="3" name="TextBox 2">
            <a:extLst>
              <a:ext uri="{FF2B5EF4-FFF2-40B4-BE49-F238E27FC236}">
                <a16:creationId xmlns:a16="http://schemas.microsoft.com/office/drawing/2014/main" id="{BEA6595A-4DF7-4FAD-8C83-4EF7861C7EC8}"/>
              </a:ext>
            </a:extLst>
          </p:cNvPr>
          <p:cNvSpPr txBox="1"/>
          <p:nvPr/>
        </p:nvSpPr>
        <p:spPr>
          <a:xfrm>
            <a:off x="5596342" y="1763485"/>
            <a:ext cx="6058133" cy="2031325"/>
          </a:xfrm>
          <a:prstGeom prst="rect">
            <a:avLst/>
          </a:prstGeom>
          <a:noFill/>
        </p:spPr>
        <p:txBody>
          <a:bodyPr wrap="none" rtlCol="0">
            <a:spAutoFit/>
          </a:bodyPr>
          <a:lstStyle/>
          <a:p>
            <a:r>
              <a:rPr lang="en-US" dirty="0"/>
              <a:t>Comparison to supervised learning:</a:t>
            </a:r>
          </a:p>
          <a:p>
            <a:r>
              <a:rPr lang="en-US" dirty="0"/>
              <a:t>No Ground Truth Labels to learn from</a:t>
            </a:r>
          </a:p>
          <a:p>
            <a:r>
              <a:rPr lang="en-US" dirty="0"/>
              <a:t>Instead Environment as Teacher</a:t>
            </a:r>
          </a:p>
          <a:p>
            <a:endParaRPr lang="en-US" dirty="0"/>
          </a:p>
          <a:p>
            <a:r>
              <a:rPr lang="en-US" dirty="0"/>
              <a:t>Key idea, start by doing random actions. </a:t>
            </a:r>
          </a:p>
          <a:p>
            <a:r>
              <a:rPr lang="en-US" dirty="0"/>
              <a:t>At one point (early or late) you will receive a reward or penalty</a:t>
            </a:r>
          </a:p>
          <a:p>
            <a:r>
              <a:rPr lang="en-US" dirty="0"/>
              <a:t>Then reinforce the actions that lead to higher reward.</a:t>
            </a:r>
          </a:p>
        </p:txBody>
      </p:sp>
    </p:spTree>
    <p:extLst>
      <p:ext uri="{BB962C8B-B14F-4D97-AF65-F5344CB8AC3E}">
        <p14:creationId xmlns:p14="http://schemas.microsoft.com/office/powerpoint/2010/main" val="634792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p>
          <a:p>
            <a:pPr lvl="1"/>
            <a:endParaRPr lang="de-AT" dirty="0"/>
          </a:p>
          <a:p>
            <a:r>
              <a:rPr lang="de-AT" dirty="0"/>
              <a:t>Issues: environments may work on windows or not.</a:t>
            </a:r>
          </a:p>
          <a:p>
            <a:r>
              <a:rPr lang="de-AT" dirty="0"/>
              <a:t>Even Cause Bluescreens -&gt; Dont be surprised if i`m gone for a minute.</a:t>
            </a:r>
          </a:p>
          <a:p>
            <a:r>
              <a:rPr lang="de-AT" dirty="0"/>
              <a:t>Demo! </a:t>
            </a:r>
          </a:p>
          <a:p>
            <a:pPr marL="0" indent="0">
              <a:buNone/>
            </a:pPr>
            <a:endParaRPr lang="en-US" dirty="0"/>
          </a:p>
        </p:txBody>
      </p:sp>
    </p:spTree>
    <p:extLst>
      <p:ext uri="{BB962C8B-B14F-4D97-AF65-F5344CB8AC3E}">
        <p14:creationId xmlns:p14="http://schemas.microsoft.com/office/powerpoint/2010/main" val="286720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Example of a RL Algorithm 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838200" y="287063"/>
            <a:ext cx="5215659" cy="5700324"/>
          </a:xfrm>
          <a:prstGeom prst="rect">
            <a:avLst/>
          </a:prstGeom>
        </p:spPr>
      </p:pic>
    </p:spTree>
    <p:extLst>
      <p:ext uri="{BB962C8B-B14F-4D97-AF65-F5344CB8AC3E}">
        <p14:creationId xmlns:p14="http://schemas.microsoft.com/office/powerpoint/2010/main" val="123230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327F-C97A-470B-AD43-5600AEDBA6E2}"/>
              </a:ext>
            </a:extLst>
          </p:cNvPr>
          <p:cNvSpPr>
            <a:spLocks noGrp="1"/>
          </p:cNvSpPr>
          <p:nvPr>
            <p:ph type="title"/>
          </p:nvPr>
        </p:nvSpPr>
        <p:spPr/>
        <p:txBody>
          <a:bodyPr/>
          <a:lstStyle/>
          <a:p>
            <a:r>
              <a:rPr lang="en-US" dirty="0"/>
              <a:t>Value Based Method</a:t>
            </a:r>
            <a:endParaRPr lang="de-DE" dirty="0"/>
          </a:p>
        </p:txBody>
      </p:sp>
      <p:sp>
        <p:nvSpPr>
          <p:cNvPr id="5" name="Content Placeholder 4">
            <a:extLst>
              <a:ext uri="{FF2B5EF4-FFF2-40B4-BE49-F238E27FC236}">
                <a16:creationId xmlns:a16="http://schemas.microsoft.com/office/drawing/2014/main" id="{66B75D7E-32F0-4999-B924-136FFE1630E6}"/>
              </a:ext>
            </a:extLst>
          </p:cNvPr>
          <p:cNvSpPr txBox="1">
            <a:spLocks noGrp="1"/>
          </p:cNvSpPr>
          <p:nvPr>
            <p:ph idx="1"/>
          </p:nvPr>
        </p:nvSpPr>
        <p:spPr>
          <a:xfrm>
            <a:off x="838200" y="1825625"/>
            <a:ext cx="10185481" cy="4608441"/>
          </a:xfrm>
          <a:prstGeom prst="rect">
            <a:avLst/>
          </a:prstGeom>
          <a:noFill/>
        </p:spPr>
        <p:txBody>
          <a:bodyPr wrap="none" rtlCol="0">
            <a:spAutoFit/>
          </a:bodyPr>
          <a:lstStyle/>
          <a:p>
            <a:r>
              <a:rPr lang="en-US" dirty="0"/>
              <a:t>For each next state estimate the discounted reward</a:t>
            </a:r>
            <a:r>
              <a:rPr lang="de-DE" dirty="0"/>
              <a:t>.</a:t>
            </a:r>
          </a:p>
          <a:p>
            <a:r>
              <a:rPr lang="de-DE" dirty="0"/>
              <a:t>Easy when number of states is low and your world is deterministic. </a:t>
            </a:r>
          </a:p>
          <a:p>
            <a:endParaRPr lang="de-DE" dirty="0"/>
          </a:p>
          <a:p>
            <a:endParaRPr lang="de-DE" dirty="0"/>
          </a:p>
          <a:p>
            <a:endParaRPr lang="de-DE" dirty="0"/>
          </a:p>
          <a:p>
            <a:endParaRPr lang="de-DE" dirty="0"/>
          </a:p>
          <a:p>
            <a:endParaRPr lang="de-DE" dirty="0"/>
          </a:p>
          <a:p>
            <a:r>
              <a:rPr lang="de-DE" dirty="0"/>
              <a:t>Imagine you have all Q(s,a) -Values in a table </a:t>
            </a:r>
          </a:p>
          <a:p>
            <a:pPr marL="0" indent="0">
              <a:buNone/>
            </a:pPr>
            <a:r>
              <a:rPr lang="de-DE" dirty="0"/>
              <a:t>then you can take the action with highest Q-Value </a:t>
            </a:r>
          </a:p>
        </p:txBody>
      </p:sp>
      <p:pic>
        <p:nvPicPr>
          <p:cNvPr id="7" name="Picture 6">
            <a:extLst>
              <a:ext uri="{FF2B5EF4-FFF2-40B4-BE49-F238E27FC236}">
                <a16:creationId xmlns:a16="http://schemas.microsoft.com/office/drawing/2014/main" id="{094E7221-1663-447A-BDF2-CB7D269DB3A1}"/>
              </a:ext>
            </a:extLst>
          </p:cNvPr>
          <p:cNvPicPr>
            <a:picLocks noChangeAspect="1"/>
          </p:cNvPicPr>
          <p:nvPr/>
        </p:nvPicPr>
        <p:blipFill>
          <a:blip r:embed="rId2"/>
          <a:stretch>
            <a:fillRect/>
          </a:stretch>
        </p:blipFill>
        <p:spPr>
          <a:xfrm>
            <a:off x="1062317" y="2867606"/>
            <a:ext cx="3725675" cy="2373161"/>
          </a:xfrm>
          <a:prstGeom prst="rect">
            <a:avLst/>
          </a:prstGeom>
        </p:spPr>
      </p:pic>
      <p:pic>
        <p:nvPicPr>
          <p:cNvPr id="9" name="Picture 2" descr="A picture containing graphical user interface&#10;&#10;Description automatically generated">
            <a:extLst>
              <a:ext uri="{FF2B5EF4-FFF2-40B4-BE49-F238E27FC236}">
                <a16:creationId xmlns:a16="http://schemas.microsoft.com/office/drawing/2014/main" id="{C392EE99-A9E7-42A0-B4A0-5D49C68BC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256" y="3096923"/>
            <a:ext cx="5057775" cy="1914525"/>
          </a:xfrm>
          <a:prstGeom prst="rect">
            <a:avLst/>
          </a:prstGeom>
          <a:noFill/>
        </p:spPr>
      </p:pic>
    </p:spTree>
    <p:extLst>
      <p:ext uri="{BB962C8B-B14F-4D97-AF65-F5344CB8AC3E}">
        <p14:creationId xmlns:p14="http://schemas.microsoft.com/office/powerpoint/2010/main" val="229675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470467" y="1785257"/>
            <a:ext cx="5152555" cy="4418502"/>
          </a:xfrm>
          <a:prstGeom prst="rect">
            <a:avLst/>
          </a:prstGeom>
        </p:spPr>
      </p:pic>
      <p:sp>
        <p:nvSpPr>
          <p:cNvPr id="4" name="TextBox 3">
            <a:extLst>
              <a:ext uri="{FF2B5EF4-FFF2-40B4-BE49-F238E27FC236}">
                <a16:creationId xmlns:a16="http://schemas.microsoft.com/office/drawing/2014/main" id="{8B2F82E2-5C11-4CA6-A6BD-8E4BCF086F79}"/>
              </a:ext>
            </a:extLst>
          </p:cNvPr>
          <p:cNvSpPr txBox="1"/>
          <p:nvPr/>
        </p:nvSpPr>
        <p:spPr>
          <a:xfrm>
            <a:off x="396910" y="798844"/>
            <a:ext cx="6062685" cy="646331"/>
          </a:xfrm>
          <a:prstGeom prst="rect">
            <a:avLst/>
          </a:prstGeom>
          <a:noFill/>
        </p:spPr>
        <p:txBody>
          <a:bodyPr wrap="none" rtlCol="0">
            <a:spAutoFit/>
          </a:bodyPr>
          <a:lstStyle/>
          <a:p>
            <a:r>
              <a:rPr lang="en-US" dirty="0"/>
              <a:t>Example of a deterministic environment with a value for every </a:t>
            </a:r>
          </a:p>
          <a:p>
            <a:r>
              <a:rPr lang="en-US" dirty="0"/>
              <a:t>position: </a:t>
            </a:r>
          </a:p>
        </p:txBody>
      </p:sp>
      <p:pic>
        <p:nvPicPr>
          <p:cNvPr id="3074" name="Picture 2" descr="A picture containing graphical user interface&#10;&#10;Description automatically generated">
            <a:extLst>
              <a:ext uri="{FF2B5EF4-FFF2-40B4-BE49-F238E27FC236}">
                <a16:creationId xmlns:a16="http://schemas.microsoft.com/office/drawing/2014/main" id="{A7E4946A-3A4D-450D-AAF0-8678DA152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803" y="2883720"/>
            <a:ext cx="5057775" cy="1914525"/>
          </a:xfrm>
          <a:prstGeom prst="rect">
            <a:avLst/>
          </a:prstGeom>
          <a:noFill/>
        </p:spPr>
      </p:pic>
      <p:sp>
        <p:nvSpPr>
          <p:cNvPr id="2" name="TextBox 1">
            <a:extLst>
              <a:ext uri="{FF2B5EF4-FFF2-40B4-BE49-F238E27FC236}">
                <a16:creationId xmlns:a16="http://schemas.microsoft.com/office/drawing/2014/main" id="{604C5E0A-C6DE-401F-BD60-4F548C87E712}"/>
              </a:ext>
            </a:extLst>
          </p:cNvPr>
          <p:cNvSpPr txBox="1"/>
          <p:nvPr/>
        </p:nvSpPr>
        <p:spPr>
          <a:xfrm>
            <a:off x="7256585" y="1785257"/>
            <a:ext cx="3690049" cy="369332"/>
          </a:xfrm>
          <a:prstGeom prst="rect">
            <a:avLst/>
          </a:prstGeom>
          <a:noFill/>
        </p:spPr>
        <p:txBody>
          <a:bodyPr wrap="none" rtlCol="0">
            <a:spAutoFit/>
          </a:bodyPr>
          <a:lstStyle/>
          <a:p>
            <a:r>
              <a:rPr lang="en-US" dirty="0"/>
              <a:t>Example of a stochastic environment:</a:t>
            </a:r>
          </a:p>
        </p:txBody>
      </p:sp>
      <p:sp>
        <p:nvSpPr>
          <p:cNvPr id="8" name="TextBox 7">
            <a:extLst>
              <a:ext uri="{FF2B5EF4-FFF2-40B4-BE49-F238E27FC236}">
                <a16:creationId xmlns:a16="http://schemas.microsoft.com/office/drawing/2014/main" id="{46C65926-39FF-4F85-9717-3233594CD999}"/>
              </a:ext>
            </a:extLst>
          </p:cNvPr>
          <p:cNvSpPr txBox="1"/>
          <p:nvPr/>
        </p:nvSpPr>
        <p:spPr>
          <a:xfrm>
            <a:off x="6203601" y="5412825"/>
            <a:ext cx="6096836" cy="646331"/>
          </a:xfrm>
          <a:prstGeom prst="rect">
            <a:avLst/>
          </a:prstGeom>
          <a:noFill/>
        </p:spPr>
        <p:txBody>
          <a:bodyPr wrap="square">
            <a:spAutoFit/>
          </a:bodyPr>
          <a:lstStyle/>
          <a:p>
            <a:r>
              <a:rPr lang="de-DE" dirty="0"/>
              <a:t>https://reinforcement-learning4.fun/2019/06/09/introduction-reinforcement-learning-frozen-lake-example/</a:t>
            </a:r>
          </a:p>
        </p:txBody>
      </p:sp>
    </p:spTree>
    <p:extLst>
      <p:ext uri="{BB962C8B-B14F-4D97-AF65-F5344CB8AC3E}">
        <p14:creationId xmlns:p14="http://schemas.microsoft.com/office/powerpoint/2010/main" val="1387066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1502-E299-434A-973B-C2BFE1E465C6}"/>
              </a:ext>
            </a:extLst>
          </p:cNvPr>
          <p:cNvSpPr>
            <a:spLocks noGrp="1"/>
          </p:cNvSpPr>
          <p:nvPr>
            <p:ph type="title"/>
          </p:nvPr>
        </p:nvSpPr>
        <p:spPr/>
        <p:txBody>
          <a:bodyPr/>
          <a:lstStyle/>
          <a:p>
            <a:r>
              <a:rPr lang="en-US" dirty="0"/>
              <a:t>Markov Reward Process</a:t>
            </a:r>
            <a:endParaRPr lang="de-DE" dirty="0"/>
          </a:p>
        </p:txBody>
      </p:sp>
      <p:sp>
        <p:nvSpPr>
          <p:cNvPr id="3" name="Content Placeholder 2">
            <a:extLst>
              <a:ext uri="{FF2B5EF4-FFF2-40B4-BE49-F238E27FC236}">
                <a16:creationId xmlns:a16="http://schemas.microsoft.com/office/drawing/2014/main" id="{A3D725CD-DD4E-4D87-85DF-7F7DB7BAF198}"/>
              </a:ext>
            </a:extLst>
          </p:cNvPr>
          <p:cNvSpPr>
            <a:spLocks noGrp="1"/>
          </p:cNvSpPr>
          <p:nvPr>
            <p:ph idx="1"/>
          </p:nvPr>
        </p:nvSpPr>
        <p:spPr>
          <a:xfrm>
            <a:off x="838200" y="1825625"/>
            <a:ext cx="6295465" cy="4351338"/>
          </a:xfrm>
        </p:spPr>
        <p:txBody>
          <a:bodyPr/>
          <a:lstStyle/>
          <a:p>
            <a:r>
              <a:rPr lang="en-US" dirty="0"/>
              <a:t>How to obtain the Values of states in a stochastic environment?</a:t>
            </a:r>
            <a:endParaRPr lang="de-DE" dirty="0"/>
          </a:p>
        </p:txBody>
      </p:sp>
      <p:pic>
        <p:nvPicPr>
          <p:cNvPr id="5" name="Picture 4">
            <a:extLst>
              <a:ext uri="{FF2B5EF4-FFF2-40B4-BE49-F238E27FC236}">
                <a16:creationId xmlns:a16="http://schemas.microsoft.com/office/drawing/2014/main" id="{937C549B-5287-449E-BF0C-0770A78BBF47}"/>
              </a:ext>
            </a:extLst>
          </p:cNvPr>
          <p:cNvPicPr>
            <a:picLocks noChangeAspect="1"/>
          </p:cNvPicPr>
          <p:nvPr/>
        </p:nvPicPr>
        <p:blipFill>
          <a:blip r:embed="rId3"/>
          <a:stretch>
            <a:fillRect/>
          </a:stretch>
        </p:blipFill>
        <p:spPr>
          <a:xfrm>
            <a:off x="497393" y="2778368"/>
            <a:ext cx="4453862" cy="2765549"/>
          </a:xfrm>
          <a:prstGeom prst="rect">
            <a:avLst/>
          </a:prstGeom>
        </p:spPr>
      </p:pic>
      <p:sp>
        <p:nvSpPr>
          <p:cNvPr id="6" name="TextBox 5">
            <a:extLst>
              <a:ext uri="{FF2B5EF4-FFF2-40B4-BE49-F238E27FC236}">
                <a16:creationId xmlns:a16="http://schemas.microsoft.com/office/drawing/2014/main" id="{34DF76AF-3C64-4989-8119-07A185D2597A}"/>
              </a:ext>
            </a:extLst>
          </p:cNvPr>
          <p:cNvSpPr txBox="1"/>
          <p:nvPr/>
        </p:nvSpPr>
        <p:spPr>
          <a:xfrm>
            <a:off x="1175657" y="6385727"/>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pic>
        <p:nvPicPr>
          <p:cNvPr id="4098" name="Picture 2" descr="Diagram, text&#10;&#10;Description automatically generated">
            <a:extLst>
              <a:ext uri="{FF2B5EF4-FFF2-40B4-BE49-F238E27FC236}">
                <a16:creationId xmlns:a16="http://schemas.microsoft.com/office/drawing/2014/main" id="{4F010763-52FD-4DE7-9EFD-19744D919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734" y="329046"/>
            <a:ext cx="4649930" cy="6199907"/>
          </a:xfrm>
          <a:prstGeom prst="rect">
            <a:avLst/>
          </a:prstGeom>
          <a:noFill/>
        </p:spPr>
      </p:pic>
    </p:spTree>
    <p:extLst>
      <p:ext uri="{BB962C8B-B14F-4D97-AF65-F5344CB8AC3E}">
        <p14:creationId xmlns:p14="http://schemas.microsoft.com/office/powerpoint/2010/main" val="1288069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DDF3-2C73-4FD9-9D77-14D6DB70CD2C}"/>
              </a:ext>
            </a:extLst>
          </p:cNvPr>
          <p:cNvSpPr>
            <a:spLocks noGrp="1"/>
          </p:cNvSpPr>
          <p:nvPr>
            <p:ph type="title"/>
          </p:nvPr>
        </p:nvSpPr>
        <p:spPr/>
        <p:txBody>
          <a:bodyPr/>
          <a:lstStyle/>
          <a:p>
            <a:r>
              <a:rPr lang="en-US" dirty="0"/>
              <a:t>Bellman Equation</a:t>
            </a:r>
            <a:endParaRPr lang="de-DE" dirty="0"/>
          </a:p>
        </p:txBody>
      </p:sp>
      <p:pic>
        <p:nvPicPr>
          <p:cNvPr id="5122" name="Picture 2" descr="A close-up of a book&#10;&#10;Description automatically generated with low confidence">
            <a:extLst>
              <a:ext uri="{FF2B5EF4-FFF2-40B4-BE49-F238E27FC236}">
                <a16:creationId xmlns:a16="http://schemas.microsoft.com/office/drawing/2014/main" id="{E32BD358-C810-40CC-AA7A-6DAC4A28F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55701" y="-1406769"/>
            <a:ext cx="9144000" cy="6858000"/>
          </a:xfrm>
          <a:prstGeom prst="rect">
            <a:avLst/>
          </a:prstGeom>
          <a:noFill/>
        </p:spPr>
      </p:pic>
      <p:sp>
        <p:nvSpPr>
          <p:cNvPr id="4" name="Rectangle 3">
            <a:extLst>
              <a:ext uri="{FF2B5EF4-FFF2-40B4-BE49-F238E27FC236}">
                <a16:creationId xmlns:a16="http://schemas.microsoft.com/office/drawing/2014/main" id="{FDFEF3E4-7A7A-4FAD-A274-FE6FB01FF31E}"/>
              </a:ext>
            </a:extLst>
          </p:cNvPr>
          <p:cNvSpPr/>
          <p:nvPr/>
        </p:nvSpPr>
        <p:spPr>
          <a:xfrm>
            <a:off x="6531429" y="4034412"/>
            <a:ext cx="3918857" cy="3969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5FF6E793-0EDB-4626-804F-72343926A3F5}"/>
              </a:ext>
            </a:extLst>
          </p:cNvPr>
          <p:cNvSpPr txBox="1"/>
          <p:nvPr/>
        </p:nvSpPr>
        <p:spPr>
          <a:xfrm>
            <a:off x="447153" y="2466870"/>
            <a:ext cx="4516733" cy="1477328"/>
          </a:xfrm>
          <a:prstGeom prst="rect">
            <a:avLst/>
          </a:prstGeom>
          <a:noFill/>
        </p:spPr>
        <p:txBody>
          <a:bodyPr wrap="square" rtlCol="0">
            <a:spAutoFit/>
          </a:bodyPr>
          <a:lstStyle/>
          <a:p>
            <a:r>
              <a:rPr lang="en-US" dirty="0"/>
              <a:t>The Value of state x </a:t>
            </a:r>
          </a:p>
          <a:p>
            <a:r>
              <a:rPr lang="en-US" dirty="0"/>
              <a:t>is the maximum of the sum of </a:t>
            </a:r>
          </a:p>
          <a:p>
            <a:r>
              <a:rPr lang="en-US" dirty="0"/>
              <a:t> immediate reward + the discounted next reward</a:t>
            </a:r>
          </a:p>
          <a:p>
            <a:endParaRPr lang="de-DE" dirty="0"/>
          </a:p>
        </p:txBody>
      </p:sp>
      <p:sp>
        <p:nvSpPr>
          <p:cNvPr id="6" name="TextBox 5">
            <a:extLst>
              <a:ext uri="{FF2B5EF4-FFF2-40B4-BE49-F238E27FC236}">
                <a16:creationId xmlns:a16="http://schemas.microsoft.com/office/drawing/2014/main" id="{0C550740-86F9-40DD-8084-3D4F58A8FA16}"/>
              </a:ext>
            </a:extLst>
          </p:cNvPr>
          <p:cNvSpPr txBox="1"/>
          <p:nvPr/>
        </p:nvSpPr>
        <p:spPr>
          <a:xfrm>
            <a:off x="522514" y="4491613"/>
            <a:ext cx="4268028" cy="1200329"/>
          </a:xfrm>
          <a:prstGeom prst="rect">
            <a:avLst/>
          </a:prstGeom>
          <a:noFill/>
        </p:spPr>
        <p:txBody>
          <a:bodyPr wrap="none" rtlCol="0">
            <a:spAutoFit/>
          </a:bodyPr>
          <a:lstStyle/>
          <a:p>
            <a:r>
              <a:rPr lang="en-US" dirty="0"/>
              <a:t>Recursive Definition! </a:t>
            </a:r>
          </a:p>
          <a:p>
            <a:r>
              <a:rPr lang="en-US" dirty="0"/>
              <a:t>Often you get the reward only at the end of</a:t>
            </a:r>
          </a:p>
          <a:p>
            <a:r>
              <a:rPr lang="en-US" dirty="0"/>
              <a:t>the game. </a:t>
            </a:r>
          </a:p>
          <a:p>
            <a:endParaRPr lang="en-US" dirty="0"/>
          </a:p>
        </p:txBody>
      </p:sp>
      <p:sp>
        <p:nvSpPr>
          <p:cNvPr id="3" name="TextBox 2">
            <a:extLst>
              <a:ext uri="{FF2B5EF4-FFF2-40B4-BE49-F238E27FC236}">
                <a16:creationId xmlns:a16="http://schemas.microsoft.com/office/drawing/2014/main" id="{24F81579-1FD9-405C-983B-B4BFE4851603}"/>
              </a:ext>
            </a:extLst>
          </p:cNvPr>
          <p:cNvSpPr txBox="1"/>
          <p:nvPr/>
        </p:nvSpPr>
        <p:spPr>
          <a:xfrm>
            <a:off x="336619" y="6488668"/>
            <a:ext cx="6088077" cy="369332"/>
          </a:xfrm>
          <a:prstGeom prst="rect">
            <a:avLst/>
          </a:prstGeom>
          <a:noFill/>
        </p:spPr>
        <p:txBody>
          <a:bodyPr wrap="none" rtlCol="0">
            <a:spAutoFit/>
          </a:bodyPr>
          <a:lstStyle/>
          <a:p>
            <a:r>
              <a:rPr lang="en-US" dirty="0"/>
              <a:t>Source: Maxim </a:t>
            </a:r>
            <a:r>
              <a:rPr lang="en-US" dirty="0" err="1"/>
              <a:t>Lapan</a:t>
            </a:r>
            <a:r>
              <a:rPr lang="en-US" dirty="0"/>
              <a:t>, Deep Reinforcement Learning Hands-On</a:t>
            </a:r>
            <a:endParaRPr lang="de-DE" dirty="0"/>
          </a:p>
        </p:txBody>
      </p:sp>
    </p:spTree>
    <p:extLst>
      <p:ext uri="{BB962C8B-B14F-4D97-AF65-F5344CB8AC3E}">
        <p14:creationId xmlns:p14="http://schemas.microsoft.com/office/powerpoint/2010/main" val="2295702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dirty="0">
                <a:solidFill>
                  <a:srgbClr val="000000"/>
                </a:solidFill>
                <a:latin typeface="Calibri" panose="020F0502020204030204" pitchFamily="34" charset="0"/>
              </a:rPr>
              <a:t>2018: AlphaStar wins Starcraft </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practically „solved“ Proteinfolding </a:t>
            </a:r>
          </a:p>
          <a:p>
            <a:pPr marL="0" marR="0" indent="0" algn="l">
              <a:buNone/>
            </a:pPr>
            <a:r>
              <a:rPr lang="de-DE" sz="1800" dirty="0">
                <a:solidFill>
                  <a:srgbClr val="000000"/>
                </a:solidFill>
                <a:latin typeface="Calibri" panose="020F0502020204030204" pitchFamily="34" charset="0"/>
              </a:rPr>
              <a:t>despite beeing NP-Complete</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971" y="5149188"/>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2962-63DF-4684-AEAC-E3EC54B0A19D}"/>
              </a:ext>
            </a:extLst>
          </p:cNvPr>
          <p:cNvSpPr>
            <a:spLocks noGrp="1"/>
          </p:cNvSpPr>
          <p:nvPr>
            <p:ph type="title"/>
          </p:nvPr>
        </p:nvSpPr>
        <p:spPr/>
        <p:txBody>
          <a:bodyPr/>
          <a:lstStyle/>
          <a:p>
            <a:r>
              <a:rPr lang="en-US" dirty="0"/>
              <a:t>Example of a value based Method</a:t>
            </a:r>
            <a:br>
              <a:rPr lang="en-US" dirty="0"/>
            </a:br>
            <a:r>
              <a:rPr lang="en-US" dirty="0"/>
              <a:t>DQN</a:t>
            </a:r>
            <a:endParaRPr lang="de-DE" dirty="0"/>
          </a:p>
        </p:txBody>
      </p:sp>
      <p:sp>
        <p:nvSpPr>
          <p:cNvPr id="3" name="Content Placeholder 2">
            <a:extLst>
              <a:ext uri="{FF2B5EF4-FFF2-40B4-BE49-F238E27FC236}">
                <a16:creationId xmlns:a16="http://schemas.microsoft.com/office/drawing/2014/main" id="{B00B636A-4A7D-4391-89B8-42888D0F4837}"/>
              </a:ext>
            </a:extLst>
          </p:cNvPr>
          <p:cNvSpPr>
            <a:spLocks noGrp="1"/>
          </p:cNvSpPr>
          <p:nvPr>
            <p:ph idx="1"/>
          </p:nvPr>
        </p:nvSpPr>
        <p:spPr>
          <a:xfrm>
            <a:off x="329453" y="1825625"/>
            <a:ext cx="11967881" cy="4351338"/>
          </a:xfrm>
        </p:spPr>
        <p:txBody>
          <a:bodyPr/>
          <a:lstStyle/>
          <a:p>
            <a:r>
              <a:rPr lang="en-US" dirty="0"/>
              <a:t>Simple Demo running in local </a:t>
            </a:r>
            <a:r>
              <a:rPr lang="en-US" dirty="0" err="1"/>
              <a:t>rl</a:t>
            </a:r>
            <a:r>
              <a:rPr lang="en-US" dirty="0"/>
              <a:t> </a:t>
            </a:r>
            <a:r>
              <a:rPr lang="en-US" dirty="0" err="1"/>
              <a:t>Conda</a:t>
            </a:r>
            <a:r>
              <a:rPr lang="en-US" dirty="0"/>
              <a:t> Environment</a:t>
            </a:r>
          </a:p>
          <a:p>
            <a:endParaRPr lang="en-US" dirty="0"/>
          </a:p>
          <a:p>
            <a:pPr marL="0" indent="0">
              <a:buNone/>
            </a:pPr>
            <a:r>
              <a:rPr lang="en-US" dirty="0"/>
              <a:t>Bellman Equation visible in the code: </a:t>
            </a:r>
          </a:p>
          <a:p>
            <a:pPr marL="0" indent="0">
              <a:buNone/>
            </a:pPr>
            <a:r>
              <a:rPr lang="de-DE" dirty="0"/>
              <a:t>target = (reward + self.gamma * np.amax(self.model.predict(next_state)[0])) </a:t>
            </a:r>
          </a:p>
        </p:txBody>
      </p:sp>
    </p:spTree>
    <p:extLst>
      <p:ext uri="{BB962C8B-B14F-4D97-AF65-F5344CB8AC3E}">
        <p14:creationId xmlns:p14="http://schemas.microsoft.com/office/powerpoint/2010/main" val="3150912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8340-5D02-442E-AD4F-82330590C95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3083D5D8-66A8-44E8-8101-10FBACA05692}"/>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CBD0E4E4-8BAD-4E72-9B13-0DD01B9EFBA6}"/>
              </a:ext>
            </a:extLst>
          </p:cNvPr>
          <p:cNvPicPr>
            <a:picLocks noChangeAspect="1"/>
          </p:cNvPicPr>
          <p:nvPr/>
        </p:nvPicPr>
        <p:blipFill>
          <a:blip r:embed="rId2"/>
          <a:stretch>
            <a:fillRect/>
          </a:stretch>
        </p:blipFill>
        <p:spPr>
          <a:xfrm>
            <a:off x="838200" y="436050"/>
            <a:ext cx="9096579" cy="5844099"/>
          </a:xfrm>
          <a:prstGeom prst="rect">
            <a:avLst/>
          </a:prstGeom>
        </p:spPr>
      </p:pic>
    </p:spTree>
    <p:extLst>
      <p:ext uri="{BB962C8B-B14F-4D97-AF65-F5344CB8AC3E}">
        <p14:creationId xmlns:p14="http://schemas.microsoft.com/office/powerpoint/2010/main" val="2660620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7AC1-9758-4A6D-A3E9-0C2FA64A7E71}"/>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A22012F-C8CB-431F-8427-D616EA1CDC6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93E08B1B-32BE-456A-8714-8D59CF25C851}"/>
              </a:ext>
            </a:extLst>
          </p:cNvPr>
          <p:cNvPicPr>
            <a:picLocks noChangeAspect="1"/>
          </p:cNvPicPr>
          <p:nvPr/>
        </p:nvPicPr>
        <p:blipFill>
          <a:blip r:embed="rId2"/>
          <a:stretch>
            <a:fillRect/>
          </a:stretch>
        </p:blipFill>
        <p:spPr>
          <a:xfrm>
            <a:off x="412750" y="207378"/>
            <a:ext cx="10470304" cy="6339471"/>
          </a:xfrm>
          <a:prstGeom prst="rect">
            <a:avLst/>
          </a:prstGeom>
        </p:spPr>
      </p:pic>
    </p:spTree>
    <p:extLst>
      <p:ext uri="{BB962C8B-B14F-4D97-AF65-F5344CB8AC3E}">
        <p14:creationId xmlns:p14="http://schemas.microsoft.com/office/powerpoint/2010/main" val="2206276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D38DF-BC4D-4EE9-8184-F75B5917BA66}"/>
              </a:ext>
            </a:extLst>
          </p:cNvPr>
          <p:cNvPicPr>
            <a:picLocks noChangeAspect="1"/>
          </p:cNvPicPr>
          <p:nvPr/>
        </p:nvPicPr>
        <p:blipFill>
          <a:blip r:embed="rId3"/>
          <a:stretch>
            <a:fillRect/>
          </a:stretch>
        </p:blipFill>
        <p:spPr>
          <a:xfrm>
            <a:off x="838200" y="578998"/>
            <a:ext cx="7705686" cy="5351901"/>
          </a:xfrm>
          <a:prstGeom prst="rect">
            <a:avLst/>
          </a:prstGeom>
        </p:spPr>
      </p:pic>
    </p:spTree>
    <p:extLst>
      <p:ext uri="{BB962C8B-B14F-4D97-AF65-F5344CB8AC3E}">
        <p14:creationId xmlns:p14="http://schemas.microsoft.com/office/powerpoint/2010/main" val="4241252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32C7-4A44-4CC6-ACF3-6C1541BA4FC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91776DB-7604-4032-8228-183C283225B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637FF128-F108-4C7F-AC5F-FDAAA314799C}"/>
              </a:ext>
            </a:extLst>
          </p:cNvPr>
          <p:cNvPicPr>
            <a:picLocks noChangeAspect="1"/>
          </p:cNvPicPr>
          <p:nvPr/>
        </p:nvPicPr>
        <p:blipFill>
          <a:blip r:embed="rId3"/>
          <a:stretch>
            <a:fillRect/>
          </a:stretch>
        </p:blipFill>
        <p:spPr>
          <a:xfrm>
            <a:off x="838200" y="457200"/>
            <a:ext cx="8127553" cy="5384800"/>
          </a:xfrm>
          <a:prstGeom prst="rect">
            <a:avLst/>
          </a:prstGeom>
        </p:spPr>
      </p:pic>
    </p:spTree>
    <p:extLst>
      <p:ext uri="{BB962C8B-B14F-4D97-AF65-F5344CB8AC3E}">
        <p14:creationId xmlns:p14="http://schemas.microsoft.com/office/powerpoint/2010/main" val="1435168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95FF-66F0-4F7F-A2A4-516D98887CDA}"/>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9F1EA640-CDE2-4B1C-B1E5-3220D58B197F}"/>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FCFF6EC2-2716-40F4-AD19-8E791450ED0A}"/>
              </a:ext>
            </a:extLst>
          </p:cNvPr>
          <p:cNvPicPr>
            <a:picLocks noChangeAspect="1"/>
          </p:cNvPicPr>
          <p:nvPr/>
        </p:nvPicPr>
        <p:blipFill>
          <a:blip r:embed="rId3"/>
          <a:stretch>
            <a:fillRect/>
          </a:stretch>
        </p:blipFill>
        <p:spPr>
          <a:xfrm>
            <a:off x="596900" y="365125"/>
            <a:ext cx="8795835" cy="5707663"/>
          </a:xfrm>
          <a:prstGeom prst="rect">
            <a:avLst/>
          </a:prstGeom>
        </p:spPr>
      </p:pic>
    </p:spTree>
    <p:extLst>
      <p:ext uri="{BB962C8B-B14F-4D97-AF65-F5344CB8AC3E}">
        <p14:creationId xmlns:p14="http://schemas.microsoft.com/office/powerpoint/2010/main" val="2079776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56B9-9A41-4156-AA0F-57625BC38C20}"/>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07398E0F-468D-43CB-92AB-7D69B2FA834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AD011DE-3C0F-4134-989B-3D00E790C041}"/>
              </a:ext>
            </a:extLst>
          </p:cNvPr>
          <p:cNvPicPr>
            <a:picLocks noChangeAspect="1"/>
          </p:cNvPicPr>
          <p:nvPr/>
        </p:nvPicPr>
        <p:blipFill>
          <a:blip r:embed="rId3"/>
          <a:stretch>
            <a:fillRect/>
          </a:stretch>
        </p:blipFill>
        <p:spPr>
          <a:xfrm>
            <a:off x="704850" y="365125"/>
            <a:ext cx="9207131" cy="5905218"/>
          </a:xfrm>
          <a:prstGeom prst="rect">
            <a:avLst/>
          </a:prstGeom>
        </p:spPr>
      </p:pic>
    </p:spTree>
    <p:extLst>
      <p:ext uri="{BB962C8B-B14F-4D97-AF65-F5344CB8AC3E}">
        <p14:creationId xmlns:p14="http://schemas.microsoft.com/office/powerpoint/2010/main" val="4071093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Example of a Policy Based Method</a:t>
            </a:r>
            <a:br>
              <a:rPr lang="en-US" dirty="0"/>
            </a:br>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normAutofit/>
          </a:bodyPr>
          <a:lstStyle/>
          <a:p>
            <a:endParaRPr lang="de-DE" dirty="0">
              <a:hlinkClick r:id="rId2"/>
            </a:endParaRPr>
          </a:p>
          <a:p>
            <a:endParaRPr lang="de-DE" dirty="0">
              <a:hlinkClick r:id="rId2"/>
            </a:endParaRPr>
          </a:p>
          <a:p>
            <a:endParaRPr lang="de-DE" dirty="0">
              <a:hlinkClick r:id="rId2"/>
            </a:endParaRPr>
          </a:p>
          <a:p>
            <a:endParaRPr lang="de-DE" dirty="0">
              <a:hlinkClick r:id="rId2"/>
            </a:endParaRPr>
          </a:p>
          <a:p>
            <a:r>
              <a:rPr lang="de-DE" dirty="0">
                <a:hlinkClick r:id="rId2"/>
              </a:rPr>
              <a:t>https://medium.com/@thechrisyoon/deriving-policy-gradients-and-implementing-reinforce-f887949bd63</a:t>
            </a:r>
            <a:endParaRPr lang="de-DE" dirty="0"/>
          </a:p>
          <a:p>
            <a:r>
              <a:rPr lang="de-DE" dirty="0"/>
              <a:t>Demo:</a:t>
            </a:r>
          </a:p>
          <a:p>
            <a:pPr marL="0" indent="0">
              <a:buNone/>
            </a:pPr>
            <a:r>
              <a:rPr lang="de-DE" dirty="0">
                <a:hlinkClick r:id="rId3"/>
              </a:rPr>
              <a:t>https://cs.stanford.edu/people/karpathy/reinforcejs/gridworld_dp.html</a:t>
            </a:r>
            <a:endParaRPr lang="de-DE" dirty="0"/>
          </a:p>
          <a:p>
            <a:endParaRPr lang="de-DE" dirty="0"/>
          </a:p>
          <a:p>
            <a:endParaRPr lang="de-DE" dirty="0"/>
          </a:p>
          <a:p>
            <a:endParaRPr lang="de-DE" dirty="0"/>
          </a:p>
        </p:txBody>
      </p:sp>
      <p:pic>
        <p:nvPicPr>
          <p:cNvPr id="1026" name="Picture 2" descr="Text, letter&#10;&#10;Description automatically generated">
            <a:extLst>
              <a:ext uri="{FF2B5EF4-FFF2-40B4-BE49-F238E27FC236}">
                <a16:creationId xmlns:a16="http://schemas.microsoft.com/office/drawing/2014/main" id="{60BD6970-2440-4A58-B717-40989D8FC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436" y="1187328"/>
            <a:ext cx="5644924" cy="2527578"/>
          </a:xfrm>
          <a:prstGeom prst="rect">
            <a:avLst/>
          </a:prstGeom>
          <a:noFill/>
        </p:spPr>
      </p:pic>
    </p:spTree>
    <p:extLst>
      <p:ext uri="{BB962C8B-B14F-4D97-AF65-F5344CB8AC3E}">
        <p14:creationId xmlns:p14="http://schemas.microsoft.com/office/powerpoint/2010/main" val="3133128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75430" y="2659552"/>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6835-56CD-42DD-AC32-C2D08D71A30F}"/>
              </a:ext>
            </a:extLst>
          </p:cNvPr>
          <p:cNvSpPr>
            <a:spLocks noGrp="1"/>
          </p:cNvSpPr>
          <p:nvPr>
            <p:ph type="title"/>
          </p:nvPr>
        </p:nvSpPr>
        <p:spPr/>
        <p:txBody>
          <a:bodyPr/>
          <a:lstStyle/>
          <a:p>
            <a:r>
              <a:rPr lang="en-US" dirty="0"/>
              <a:t>Policy Based vs Value Based</a:t>
            </a:r>
            <a:endParaRPr lang="de-DE" dirty="0"/>
          </a:p>
        </p:txBody>
      </p:sp>
      <p:sp>
        <p:nvSpPr>
          <p:cNvPr id="3" name="Content Placeholder 2">
            <a:extLst>
              <a:ext uri="{FF2B5EF4-FFF2-40B4-BE49-F238E27FC236}">
                <a16:creationId xmlns:a16="http://schemas.microsoft.com/office/drawing/2014/main" id="{E3C8F361-819D-4C60-AF24-D7DA86CE58CF}"/>
              </a:ext>
            </a:extLst>
          </p:cNvPr>
          <p:cNvSpPr>
            <a:spLocks noGrp="1"/>
          </p:cNvSpPr>
          <p:nvPr>
            <p:ph idx="1"/>
          </p:nvPr>
        </p:nvSpPr>
        <p:spPr/>
        <p:txBody>
          <a:bodyPr/>
          <a:lstStyle/>
          <a:p>
            <a:r>
              <a:rPr lang="en-US" dirty="0"/>
              <a:t>Policy Based</a:t>
            </a:r>
            <a:r>
              <a:rPr lang="de-DE" dirty="0"/>
              <a:t> -&gt; Predicting a probability distribution over the next actions</a:t>
            </a:r>
          </a:p>
          <a:p>
            <a:r>
              <a:rPr lang="de-DE" dirty="0"/>
              <a:t>Value Based -&gt; Predicting the value of beeing in the next state</a:t>
            </a:r>
            <a:endParaRPr lang="en-US" dirty="0"/>
          </a:p>
        </p:txBody>
      </p:sp>
    </p:spTree>
    <p:extLst>
      <p:ext uri="{BB962C8B-B14F-4D97-AF65-F5344CB8AC3E}">
        <p14:creationId xmlns:p14="http://schemas.microsoft.com/office/powerpoint/2010/main" val="2907912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7368416"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756721"/>
            <a:ext cx="2888987"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 + Ray </a:t>
            </a:r>
            <a:r>
              <a:rPr lang="en-US" dirty="0" err="1"/>
              <a:t>RLLib</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4210092"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11CB-302F-4764-9EF3-EDD877E85702}"/>
              </a:ext>
            </a:extLst>
          </p:cNvPr>
          <p:cNvSpPr>
            <a:spLocks noGrp="1"/>
          </p:cNvSpPr>
          <p:nvPr>
            <p:ph type="ctrTitle"/>
          </p:nvPr>
        </p:nvSpPr>
        <p:spPr/>
        <p:txBody>
          <a:bodyPr/>
          <a:lstStyle/>
          <a:p>
            <a:r>
              <a:rPr lang="en-US" dirty="0"/>
              <a:t>Reinforcement Learning with Azure Machine Learning</a:t>
            </a:r>
          </a:p>
        </p:txBody>
      </p:sp>
      <p:sp>
        <p:nvSpPr>
          <p:cNvPr id="3" name="Subtitle 2">
            <a:extLst>
              <a:ext uri="{FF2B5EF4-FFF2-40B4-BE49-F238E27FC236}">
                <a16:creationId xmlns:a16="http://schemas.microsoft.com/office/drawing/2014/main" id="{4453879C-C27B-4256-BD37-40547D3A9262}"/>
              </a:ext>
            </a:extLst>
          </p:cNvPr>
          <p:cNvSpPr>
            <a:spLocks noGrp="1"/>
          </p:cNvSpPr>
          <p:nvPr>
            <p:ph type="subTitle" idx="1"/>
          </p:nvPr>
        </p:nvSpPr>
        <p:spPr/>
        <p:txBody>
          <a:bodyPr>
            <a:normAutofit lnSpcReduction="10000"/>
          </a:bodyPr>
          <a:lstStyle/>
          <a:p>
            <a:r>
              <a:rPr lang="en-US" dirty="0"/>
              <a:t>Mario O. Bourgoin, PhD</a:t>
            </a:r>
          </a:p>
          <a:p>
            <a:r>
              <a:rPr lang="en-US" dirty="0"/>
              <a:t>12/5/2019</a:t>
            </a:r>
          </a:p>
          <a:p>
            <a:endParaRPr lang="en-US" dirty="0"/>
          </a:p>
          <a:p>
            <a:r>
              <a:rPr lang="en-US" dirty="0"/>
              <a:t>Acknowledgements: Keiji Kanazawa</a:t>
            </a:r>
          </a:p>
        </p:txBody>
      </p:sp>
    </p:spTree>
    <p:extLst>
      <p:ext uri="{BB962C8B-B14F-4D97-AF65-F5344CB8AC3E}">
        <p14:creationId xmlns:p14="http://schemas.microsoft.com/office/powerpoint/2010/main" val="3356586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1043-F1DE-46CE-877D-4B4EEABC8124}"/>
              </a:ext>
            </a:extLst>
          </p:cNvPr>
          <p:cNvSpPr>
            <a:spLocks noGrp="1"/>
          </p:cNvSpPr>
          <p:nvPr>
            <p:ph type="title"/>
          </p:nvPr>
        </p:nvSpPr>
        <p:spPr/>
        <p:txBody>
          <a:bodyPr/>
          <a:lstStyle/>
          <a:p>
            <a:r>
              <a:rPr lang="en-US" dirty="0"/>
              <a:t>Learnings</a:t>
            </a:r>
          </a:p>
        </p:txBody>
      </p:sp>
      <p:sp>
        <p:nvSpPr>
          <p:cNvPr id="3" name="Content Placeholder 2">
            <a:extLst>
              <a:ext uri="{FF2B5EF4-FFF2-40B4-BE49-F238E27FC236}">
                <a16:creationId xmlns:a16="http://schemas.microsoft.com/office/drawing/2014/main" id="{4B4F2A42-4DD9-4E0E-AB0F-95FBD403CFCE}"/>
              </a:ext>
            </a:extLst>
          </p:cNvPr>
          <p:cNvSpPr>
            <a:spLocks noGrp="1"/>
          </p:cNvSpPr>
          <p:nvPr>
            <p:ph idx="1"/>
          </p:nvPr>
        </p:nvSpPr>
        <p:spPr/>
        <p:txBody>
          <a:bodyPr/>
          <a:lstStyle/>
          <a:p>
            <a:r>
              <a:rPr lang="en-US" dirty="0"/>
              <a:t>About Azure ML reinforcement learning (RL) module</a:t>
            </a:r>
          </a:p>
          <a:p>
            <a:r>
              <a:rPr lang="en-US" dirty="0"/>
              <a:t>How to install the module and examples</a:t>
            </a:r>
          </a:p>
          <a:p>
            <a:r>
              <a:rPr lang="en-US" dirty="0"/>
              <a:t>How to run the examples</a:t>
            </a:r>
          </a:p>
        </p:txBody>
      </p:sp>
    </p:spTree>
    <p:extLst>
      <p:ext uri="{BB962C8B-B14F-4D97-AF65-F5344CB8AC3E}">
        <p14:creationId xmlns:p14="http://schemas.microsoft.com/office/powerpoint/2010/main" val="1778744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1161-CB9B-4EA2-AC80-8A40E00C2B07}"/>
              </a:ext>
            </a:extLst>
          </p:cNvPr>
          <p:cNvSpPr>
            <a:spLocks noGrp="1"/>
          </p:cNvSpPr>
          <p:nvPr>
            <p:ph type="title"/>
          </p:nvPr>
        </p:nvSpPr>
        <p:spPr/>
        <p:txBody>
          <a:bodyPr/>
          <a:lstStyle/>
          <a:p>
            <a:r>
              <a:rPr lang="en-US" dirty="0"/>
              <a:t>Reinforcement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39BB86-F1A8-40A8-9ADA-15EC67182A6A}"/>
                  </a:ext>
                </a:extLst>
              </p:cNvPr>
              <p:cNvSpPr>
                <a:spLocks noGrp="1"/>
              </p:cNvSpPr>
              <p:nvPr>
                <p:ph idx="1"/>
              </p:nvPr>
            </p:nvSpPr>
            <p:spPr/>
            <p:txBody>
              <a:bodyPr/>
              <a:lstStyle/>
              <a:p>
                <a:r>
                  <a:rPr lang="en-US" dirty="0"/>
                  <a:t>Learning how to act given a situation to maximize rewards</a:t>
                </a:r>
              </a:p>
              <a:p>
                <a:r>
                  <a:rPr lang="en-US" dirty="0"/>
                  <a:t>A policy maps situations to actions</a:t>
                </a:r>
              </a:p>
              <a:p>
                <a:r>
                  <a:rPr lang="en-US" dirty="0"/>
                  <a:t>The space of policies is huge: </a:t>
                </a:r>
                <a14:m>
                  <m:oMath xmlns:m="http://schemas.openxmlformats.org/officeDocument/2006/math">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m:t>
                        </m:r>
                        <m:r>
                          <m:rPr>
                            <m:nor/>
                          </m:rPr>
                          <a:rPr lang="en-US" dirty="0" smtClean="0"/>
                          <m:t>#</m:t>
                        </m:r>
                        <m:r>
                          <m:rPr>
                            <m:nor/>
                          </m:rPr>
                          <a:rPr lang="en-US" dirty="0" smtClean="0"/>
                          <m:t>actions</m:t>
                        </m:r>
                        <m:r>
                          <m:rPr>
                            <m:nor/>
                          </m:rPr>
                          <a:rPr lang="en-US" dirty="0" smtClean="0"/>
                          <m:t>)</m:t>
                        </m:r>
                      </m:e>
                      <m:sup>
                        <m:r>
                          <m:rPr>
                            <m:nor/>
                          </m:rPr>
                          <a:rPr lang="en-US" dirty="0" smtClean="0"/>
                          <m:t>(#</m:t>
                        </m:r>
                        <m:r>
                          <m:rPr>
                            <m:nor/>
                          </m:rPr>
                          <a:rPr lang="en-US" b="0" i="0" dirty="0" smtClean="0"/>
                          <m:t>situations</m:t>
                        </m:r>
                        <m:r>
                          <m:rPr>
                            <m:nor/>
                          </m:rPr>
                          <a:rPr lang="en-US" dirty="0" smtClean="0"/>
                          <m:t>)</m:t>
                        </m:r>
                      </m:sup>
                    </m:sSup>
                  </m:oMath>
                </a14:m>
                <a:endParaRPr lang="en-US" dirty="0"/>
              </a:p>
              <a:p>
                <a:r>
                  <a:rPr lang="en-US" dirty="0"/>
                  <a:t>Finding a good policy requires exploration/lots of data</a:t>
                </a:r>
              </a:p>
            </p:txBody>
          </p:sp>
        </mc:Choice>
        <mc:Fallback>
          <p:sp>
            <p:nvSpPr>
              <p:cNvPr id="3" name="Content Placeholder 2">
                <a:extLst>
                  <a:ext uri="{FF2B5EF4-FFF2-40B4-BE49-F238E27FC236}">
                    <a16:creationId xmlns:a16="http://schemas.microsoft.com/office/drawing/2014/main" id="{9E39BB86-F1A8-40A8-9ADA-15EC67182A6A}"/>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de-DE">
                    <a:noFill/>
                  </a:rPr>
                  <a:t> </a:t>
                </a:r>
              </a:p>
            </p:txBody>
          </p:sp>
        </mc:Fallback>
      </mc:AlternateContent>
    </p:spTree>
    <p:extLst>
      <p:ext uri="{BB962C8B-B14F-4D97-AF65-F5344CB8AC3E}">
        <p14:creationId xmlns:p14="http://schemas.microsoft.com/office/powerpoint/2010/main" val="1189577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BF2-4A19-4F49-8BB9-E0F2C64681EB}"/>
              </a:ext>
            </a:extLst>
          </p:cNvPr>
          <p:cNvSpPr>
            <a:spLocks noGrp="1"/>
          </p:cNvSpPr>
          <p:nvPr>
            <p:ph type="title"/>
          </p:nvPr>
        </p:nvSpPr>
        <p:spPr/>
        <p:txBody>
          <a:bodyPr/>
          <a:lstStyle/>
          <a:p>
            <a:r>
              <a:rPr lang="en-US" dirty="0"/>
              <a:t>Azure ML Reinforcement Learning</a:t>
            </a:r>
          </a:p>
        </p:txBody>
      </p:sp>
      <p:sp>
        <p:nvSpPr>
          <p:cNvPr id="3" name="Content Placeholder 2">
            <a:extLst>
              <a:ext uri="{FF2B5EF4-FFF2-40B4-BE49-F238E27FC236}">
                <a16:creationId xmlns:a16="http://schemas.microsoft.com/office/drawing/2014/main" id="{EEC7503D-3CC0-40AD-AABF-197B1BB409EC}"/>
              </a:ext>
            </a:extLst>
          </p:cNvPr>
          <p:cNvSpPr>
            <a:spLocks noGrp="1"/>
          </p:cNvSpPr>
          <p:nvPr>
            <p:ph idx="1"/>
          </p:nvPr>
        </p:nvSpPr>
        <p:spPr/>
        <p:txBody>
          <a:bodyPr/>
          <a:lstStyle/>
          <a:p>
            <a:r>
              <a:rPr lang="en-US" dirty="0"/>
              <a:t>Managed RL service for large scale distributed simulation and training, using Ray/</a:t>
            </a:r>
            <a:r>
              <a:rPr lang="en-US" dirty="0" err="1"/>
              <a:t>RLlib</a:t>
            </a:r>
            <a:r>
              <a:rPr lang="en-US" dirty="0"/>
              <a:t> framework</a:t>
            </a:r>
          </a:p>
          <a:p>
            <a:r>
              <a:rPr lang="en-US" dirty="0"/>
              <a:t>Customers create compute clusters and submit simulation/training jobs using standard Azure ML pattern with SDK &amp; CLI</a:t>
            </a:r>
          </a:p>
          <a:p>
            <a:r>
              <a:rPr lang="en-US" dirty="0"/>
              <a:t>RL algorithms are in </a:t>
            </a:r>
            <a:r>
              <a:rPr lang="en-US" dirty="0" err="1"/>
              <a:t>RLlib</a:t>
            </a:r>
            <a:r>
              <a:rPr lang="en-US" dirty="0"/>
              <a:t> – Deep training is </a:t>
            </a:r>
            <a:r>
              <a:rPr lang="en-US" dirty="0" err="1"/>
              <a:t>Tensorflow</a:t>
            </a:r>
            <a:r>
              <a:rPr lang="en-US" dirty="0"/>
              <a:t> by default, </a:t>
            </a:r>
            <a:r>
              <a:rPr lang="en-US" dirty="0" err="1"/>
              <a:t>Pytorch</a:t>
            </a:r>
            <a:r>
              <a:rPr lang="en-US" dirty="0"/>
              <a:t> possible</a:t>
            </a:r>
          </a:p>
          <a:p>
            <a:r>
              <a:rPr lang="en-US" dirty="0"/>
              <a:t>Available in </a:t>
            </a:r>
            <a:r>
              <a:rPr lang="en-US" dirty="0" err="1">
                <a:latin typeface="Consolas" panose="020B0609020204030204" pitchFamily="49" charset="0"/>
              </a:rPr>
              <a:t>azureml-sdk</a:t>
            </a:r>
            <a:r>
              <a:rPr lang="en-US" dirty="0">
                <a:latin typeface="Consolas" panose="020B0609020204030204" pitchFamily="49" charset="0"/>
              </a:rPr>
              <a:t> 1.0.76</a:t>
            </a:r>
          </a:p>
          <a:p>
            <a:endParaRPr lang="en-US" dirty="0"/>
          </a:p>
        </p:txBody>
      </p:sp>
    </p:spTree>
    <p:extLst>
      <p:ext uri="{BB962C8B-B14F-4D97-AF65-F5344CB8AC3E}">
        <p14:creationId xmlns:p14="http://schemas.microsoft.com/office/powerpoint/2010/main" val="926947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2"/>
          <a:stretch>
            <a:fillRect/>
          </a:stretch>
        </p:blipFill>
        <p:spPr>
          <a:xfrm>
            <a:off x="2621510" y="539843"/>
            <a:ext cx="8636000" cy="4763410"/>
          </a:xfrm>
          <a:prstGeom prst="rect">
            <a:avLst/>
          </a:prstGeom>
        </p:spPr>
      </p:pic>
      <p:sp>
        <p:nvSpPr>
          <p:cNvPr id="6" name="TextBox 5">
            <a:extLst>
              <a:ext uri="{FF2B5EF4-FFF2-40B4-BE49-F238E27FC236}">
                <a16:creationId xmlns:a16="http://schemas.microsoft.com/office/drawing/2014/main" id="{4ABAFE71-B576-4802-8B35-B23E2ED00409}"/>
              </a:ext>
            </a:extLst>
          </p:cNvPr>
          <p:cNvSpPr txBox="1"/>
          <p:nvPr/>
        </p:nvSpPr>
        <p:spPr>
          <a:xfrm>
            <a:off x="1052944" y="6176963"/>
            <a:ext cx="7292211" cy="369332"/>
          </a:xfrm>
          <a:prstGeom prst="rect">
            <a:avLst/>
          </a:prstGeom>
          <a:noFill/>
        </p:spPr>
        <p:txBody>
          <a:bodyPr wrap="square">
            <a:spAutoFit/>
          </a:bodyPr>
          <a:lstStyle/>
          <a:p>
            <a:r>
              <a:rPr lang="de-DE" dirty="0"/>
              <a:t>https://www.youtube.com/watch?v=8tG8PJC6oaU&amp;ab_channel=AICamp</a:t>
            </a:r>
          </a:p>
        </p:txBody>
      </p:sp>
      <p:sp>
        <p:nvSpPr>
          <p:cNvPr id="7" name="TextBox 6">
            <a:extLst>
              <a:ext uri="{FF2B5EF4-FFF2-40B4-BE49-F238E27FC236}">
                <a16:creationId xmlns:a16="http://schemas.microsoft.com/office/drawing/2014/main" id="{8CCF3E8F-C320-44A6-ADCB-0ADDAFB3A3C0}"/>
              </a:ext>
            </a:extLst>
          </p:cNvPr>
          <p:cNvSpPr txBox="1"/>
          <p:nvPr/>
        </p:nvSpPr>
        <p:spPr>
          <a:xfrm>
            <a:off x="956423" y="5438190"/>
            <a:ext cx="6094878" cy="923330"/>
          </a:xfrm>
          <a:prstGeom prst="rect">
            <a:avLst/>
          </a:prstGeom>
          <a:noFill/>
        </p:spPr>
        <p:txBody>
          <a:bodyPr wrap="square">
            <a:spAutoFit/>
          </a:bodyPr>
          <a:lstStyle/>
          <a:p>
            <a:r>
              <a:rPr lang="en-US" dirty="0"/>
              <a:t>Custom Environments</a:t>
            </a:r>
          </a:p>
          <a:p>
            <a:r>
              <a:rPr lang="de-DE" dirty="0">
                <a:hlinkClick r:id="rId3"/>
              </a:rPr>
              <a:t>RLlib Environments — Ray v2.0.0.dev0</a:t>
            </a:r>
            <a:endParaRPr lang="de-DE" dirty="0"/>
          </a:p>
          <a:p>
            <a:endParaRPr lang="de-DE" dirty="0"/>
          </a:p>
        </p:txBody>
      </p:sp>
    </p:spTree>
    <p:extLst>
      <p:ext uri="{BB962C8B-B14F-4D97-AF65-F5344CB8AC3E}">
        <p14:creationId xmlns:p14="http://schemas.microsoft.com/office/powerpoint/2010/main" val="4054187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45653" y="259844"/>
            <a:ext cx="10506252" cy="674031"/>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4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How It Works</a:t>
            </a:r>
          </a:p>
        </p:txBody>
      </p:sp>
      <p:sp>
        <p:nvSpPr>
          <p:cNvPr id="52" name="TextBox 51">
            <a:extLst>
              <a:ext uri="{FF2B5EF4-FFF2-40B4-BE49-F238E27FC236}">
                <a16:creationId xmlns:a16="http://schemas.microsoft.com/office/drawing/2014/main" id="{4C5699C1-C73A-499D-A57F-883F4A9591FA}"/>
              </a:ext>
            </a:extLst>
          </p:cNvPr>
          <p:cNvSpPr txBox="1"/>
          <p:nvPr/>
        </p:nvSpPr>
        <p:spPr>
          <a:xfrm>
            <a:off x="1111278" y="3070133"/>
            <a:ext cx="2213564" cy="62205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Scientist Submits Experiment</a:t>
            </a:r>
          </a:p>
        </p:txBody>
      </p:sp>
      <p:sp>
        <p:nvSpPr>
          <p:cNvPr id="59" name="Arrow: Right 58">
            <a:extLst>
              <a:ext uri="{FF2B5EF4-FFF2-40B4-BE49-F238E27FC236}">
                <a16:creationId xmlns:a16="http://schemas.microsoft.com/office/drawing/2014/main" id="{1FDA6B44-79BF-4739-8302-AC72EC85C718}"/>
              </a:ext>
            </a:extLst>
          </p:cNvPr>
          <p:cNvSpPr/>
          <p:nvPr/>
        </p:nvSpPr>
        <p:spPr bwMode="auto">
          <a:xfrm>
            <a:off x="3107751" y="2190338"/>
            <a:ext cx="1247123"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5" name="Rectangle: Folded Corner 74">
            <a:extLst>
              <a:ext uri="{FF2B5EF4-FFF2-40B4-BE49-F238E27FC236}">
                <a16:creationId xmlns:a16="http://schemas.microsoft.com/office/drawing/2014/main" id="{C20A60F2-3892-410F-B9AD-404D8D5DE0C0}"/>
              </a:ext>
            </a:extLst>
          </p:cNvPr>
          <p:cNvSpPr/>
          <p:nvPr/>
        </p:nvSpPr>
        <p:spPr bwMode="auto">
          <a:xfrm>
            <a:off x="2134302" y="2278551"/>
            <a:ext cx="621183" cy="759185"/>
          </a:xfrm>
          <a:prstGeom prst="foldedCorner">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2" descr="https://microsoft.sharepoint.com/teams/personalizr/Shared%20Documents/_Personalization/UX%20&amp;%20Design/Icon/Blue/PersonalizationAppList.targetsize-256.png">
            <a:extLst>
              <a:ext uri="{FF2B5EF4-FFF2-40B4-BE49-F238E27FC236}">
                <a16:creationId xmlns:a16="http://schemas.microsoft.com/office/drawing/2014/main" id="{39B41F15-57EB-4143-B3B3-F42748CDBF0A}"/>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794089" y="1866562"/>
            <a:ext cx="621183" cy="7591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F268457E-9307-47FE-9BDA-FEC0507F2479}"/>
              </a:ext>
            </a:extLst>
          </p:cNvPr>
          <p:cNvSpPr/>
          <p:nvPr/>
        </p:nvSpPr>
        <p:spPr>
          <a:xfrm>
            <a:off x="3660565" y="1462035"/>
            <a:ext cx="6985560" cy="45937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nchorCtr="0"/>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Azure Machine Learning</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6EB59CA4-5A2E-4340-8C55-BB711368B6FB}"/>
              </a:ext>
            </a:extLst>
          </p:cNvPr>
          <p:cNvSpPr/>
          <p:nvPr/>
        </p:nvSpPr>
        <p:spPr>
          <a:xfrm>
            <a:off x="3868438" y="2005159"/>
            <a:ext cx="3622608" cy="394355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Ray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D78CDBC7-59CC-4DF8-9DB1-C6ED65AD1611}"/>
              </a:ext>
            </a:extLst>
          </p:cNvPr>
          <p:cNvSpPr/>
          <p:nvPr/>
        </p:nvSpPr>
        <p:spPr>
          <a:xfrm>
            <a:off x="4594682" y="2136309"/>
            <a:ext cx="2680364" cy="625794"/>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Head Node (Training)</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0A334FD8-607C-49A6-A916-7C352B39136B}"/>
              </a:ext>
            </a:extLst>
          </p:cNvPr>
          <p:cNvSpPr/>
          <p:nvPr/>
        </p:nvSpPr>
        <p:spPr>
          <a:xfrm>
            <a:off x="4594803" y="3139438"/>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71432863-5179-4FBB-9A00-26C10E0A6F0C}"/>
              </a:ext>
            </a:extLst>
          </p:cNvPr>
          <p:cNvSpPr/>
          <p:nvPr/>
        </p:nvSpPr>
        <p:spPr>
          <a:xfrm>
            <a:off x="4594803"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F3AEA51-0BC6-4988-9634-3EDA5F015BCF}"/>
              </a:ext>
            </a:extLst>
          </p:cNvPr>
          <p:cNvSpPr/>
          <p:nvPr/>
        </p:nvSpPr>
        <p:spPr>
          <a:xfrm>
            <a:off x="4835423" y="331680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9ED4829E-CB19-4622-B886-0C0E4EE032DA}"/>
              </a:ext>
            </a:extLst>
          </p:cNvPr>
          <p:cNvSpPr/>
          <p:nvPr/>
        </p:nvSpPr>
        <p:spPr>
          <a:xfrm>
            <a:off x="6077114" y="3323066"/>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95E8E922-528D-4170-97E2-92838C23035D}"/>
              </a:ext>
            </a:extLst>
          </p:cNvPr>
          <p:cNvSpPr/>
          <p:nvPr/>
        </p:nvSpPr>
        <p:spPr>
          <a:xfrm>
            <a:off x="4857300" y="470883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AA9B7D05-9587-4AB2-AC0B-C7C2F9C33D17}"/>
              </a:ext>
            </a:extLst>
          </p:cNvPr>
          <p:cNvSpPr/>
          <p:nvPr/>
        </p:nvSpPr>
        <p:spPr>
          <a:xfrm>
            <a:off x="6098992" y="4715097"/>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F07F822C-B228-4821-9ACE-212681BACB14}"/>
              </a:ext>
            </a:extLst>
          </p:cNvPr>
          <p:cNvSpPr/>
          <p:nvPr/>
        </p:nvSpPr>
        <p:spPr>
          <a:xfrm>
            <a:off x="7855365" y="2022231"/>
            <a:ext cx="3030568" cy="3926486"/>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Simulator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D89AFAEF-894A-441E-B818-A158741490D6}"/>
              </a:ext>
            </a:extLst>
          </p:cNvPr>
          <p:cNvSpPr/>
          <p:nvPr/>
        </p:nvSpPr>
        <p:spPr>
          <a:xfrm>
            <a:off x="8051620" y="3161053"/>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1CBA1BD3-DE1C-42F2-995A-089371991F9D}"/>
              </a:ext>
            </a:extLst>
          </p:cNvPr>
          <p:cNvSpPr/>
          <p:nvPr/>
        </p:nvSpPr>
        <p:spPr>
          <a:xfrm>
            <a:off x="8051620"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D79A0979-A77B-4BCB-AE33-6E89DF8FFAAD}"/>
              </a:ext>
            </a:extLst>
          </p:cNvPr>
          <p:cNvSpPr/>
          <p:nvPr/>
        </p:nvSpPr>
        <p:spPr>
          <a:xfrm>
            <a:off x="8292314" y="3338588"/>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867F0CD-6713-4368-BE4F-6F922B2D21A8}"/>
              </a:ext>
            </a:extLst>
          </p:cNvPr>
          <p:cNvSpPr/>
          <p:nvPr/>
        </p:nvSpPr>
        <p:spPr>
          <a:xfrm>
            <a:off x="9534080" y="3344846"/>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D9613B1F-6C71-480A-9607-99ADDA2BC509}"/>
              </a:ext>
            </a:extLst>
          </p:cNvPr>
          <p:cNvSpPr/>
          <p:nvPr/>
        </p:nvSpPr>
        <p:spPr>
          <a:xfrm>
            <a:off x="8314194" y="4709161"/>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06B565CC-12D9-4AB6-BC1C-25CDA0CD81C6}"/>
              </a:ext>
            </a:extLst>
          </p:cNvPr>
          <p:cNvSpPr/>
          <p:nvPr/>
        </p:nvSpPr>
        <p:spPr>
          <a:xfrm>
            <a:off x="9555960" y="4715419"/>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13" name="Arrow: Right 112">
            <a:extLst>
              <a:ext uri="{FF2B5EF4-FFF2-40B4-BE49-F238E27FC236}">
                <a16:creationId xmlns:a16="http://schemas.microsoft.com/office/drawing/2014/main" id="{EB3D402B-0000-46B0-95AF-AB363466F6B3}"/>
              </a:ext>
            </a:extLst>
          </p:cNvPr>
          <p:cNvSpPr/>
          <p:nvPr/>
        </p:nvSpPr>
        <p:spPr bwMode="auto">
          <a:xfrm>
            <a:off x="7346342" y="3420290"/>
            <a:ext cx="714077"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16" name="Arrow: Right 115">
            <a:extLst>
              <a:ext uri="{FF2B5EF4-FFF2-40B4-BE49-F238E27FC236}">
                <a16:creationId xmlns:a16="http://schemas.microsoft.com/office/drawing/2014/main" id="{CA365204-75BA-47E5-BB01-5C018F03A119}"/>
              </a:ext>
            </a:extLst>
          </p:cNvPr>
          <p:cNvSpPr/>
          <p:nvPr/>
        </p:nvSpPr>
        <p:spPr bwMode="auto">
          <a:xfrm flipH="1">
            <a:off x="7284299" y="4560359"/>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D32E1EFF-3903-4F5B-A869-BDC286B61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27" y="4359030"/>
            <a:ext cx="2581050" cy="1424955"/>
          </a:xfrm>
          <a:prstGeom prst="rect">
            <a:avLst/>
          </a:prstGeom>
          <a:noFill/>
          <a:extLst>
            <a:ext uri="{909E8E84-426E-40DD-AFC4-6F175D3DCCD1}">
              <a14:hiddenFill xmlns:a14="http://schemas.microsoft.com/office/drawing/2010/main">
                <a:solidFill>
                  <a:srgbClr val="FFFFFF"/>
                </a:solidFill>
              </a14:hiddenFill>
            </a:ext>
          </a:extLst>
        </p:spPr>
      </p:pic>
      <p:sp>
        <p:nvSpPr>
          <p:cNvPr id="118" name="Arrow: Right 117">
            <a:extLst>
              <a:ext uri="{FF2B5EF4-FFF2-40B4-BE49-F238E27FC236}">
                <a16:creationId xmlns:a16="http://schemas.microsoft.com/office/drawing/2014/main" id="{669F9E4C-9B97-434E-8652-121EC3B318CB}"/>
              </a:ext>
            </a:extLst>
          </p:cNvPr>
          <p:cNvSpPr/>
          <p:nvPr/>
        </p:nvSpPr>
        <p:spPr bwMode="auto">
          <a:xfrm flipH="1">
            <a:off x="2920237" y="4794401"/>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8" name="Picture 4" descr="The Minecraft Glossary for Parents">
            <a:extLst>
              <a:ext uri="{FF2B5EF4-FFF2-40B4-BE49-F238E27FC236}">
                <a16:creationId xmlns:a16="http://schemas.microsoft.com/office/drawing/2014/main" id="{F237CAA0-CCE5-4BCB-B0E9-7D12C1F42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3263347"/>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AFDB0E7-397F-4D3D-A80F-532A89BE5B2A}"/>
              </a:ext>
            </a:extLst>
          </p:cNvPr>
          <p:cNvSpPr txBox="1"/>
          <p:nvPr/>
        </p:nvSpPr>
        <p:spPr>
          <a:xfrm>
            <a:off x="526767" y="5816382"/>
            <a:ext cx="2213564" cy="455857"/>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Training Results</a:t>
            </a:r>
          </a:p>
        </p:txBody>
      </p:sp>
      <p:pic>
        <p:nvPicPr>
          <p:cNvPr id="35" name="Picture 4" descr="The Minecraft Glossary for Parents">
            <a:extLst>
              <a:ext uri="{FF2B5EF4-FFF2-40B4-BE49-F238E27FC236}">
                <a16:creationId xmlns:a16="http://schemas.microsoft.com/office/drawing/2014/main" id="{7CB30BC2-BD91-41FD-BACE-A1E7DE78A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664" y="3262304"/>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The Minecraft Glossary for Parents">
            <a:extLst>
              <a:ext uri="{FF2B5EF4-FFF2-40B4-BE49-F238E27FC236}">
                <a16:creationId xmlns:a16="http://schemas.microsoft.com/office/drawing/2014/main" id="{92EBE2C3-515B-417A-9D12-143C684FD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5486" y="4602747"/>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The Minecraft Glossary for Parents">
            <a:extLst>
              <a:ext uri="{FF2B5EF4-FFF2-40B4-BE49-F238E27FC236}">
                <a16:creationId xmlns:a16="http://schemas.microsoft.com/office/drawing/2014/main" id="{7D4A5700-0E5E-4A62-A3D8-A8B1E65FD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682" y="4618588"/>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U-Turn 1">
            <a:extLst>
              <a:ext uri="{FF2B5EF4-FFF2-40B4-BE49-F238E27FC236}">
                <a16:creationId xmlns:a16="http://schemas.microsoft.com/office/drawing/2014/main" id="{E822AB71-9BC3-456D-AC5A-EBBCEDFC0FC3}"/>
              </a:ext>
            </a:extLst>
          </p:cNvPr>
          <p:cNvSpPr/>
          <p:nvPr/>
        </p:nvSpPr>
        <p:spPr>
          <a:xfrm rot="16200000" flipH="1">
            <a:off x="3354554" y="3276333"/>
            <a:ext cx="1902127" cy="56639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416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3A7B-8A5F-40F3-B501-919919C9CF2D}"/>
              </a:ext>
            </a:extLst>
          </p:cNvPr>
          <p:cNvSpPr>
            <a:spLocks noGrp="1"/>
          </p:cNvSpPr>
          <p:nvPr>
            <p:ph type="title"/>
          </p:nvPr>
        </p:nvSpPr>
        <p:spPr>
          <a:xfrm>
            <a:off x="588263" y="3150414"/>
            <a:ext cx="3182027" cy="553998"/>
          </a:xfrm>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F4C5DA0C-9879-463B-8B53-65D81623CC68}"/>
              </a:ext>
            </a:extLst>
          </p:cNvPr>
          <p:cNvSpPr>
            <a:spLocks noGrp="1"/>
          </p:cNvSpPr>
          <p:nvPr>
            <p:ph type="body" sz="quarter" idx="11"/>
          </p:nvPr>
        </p:nvSpPr>
        <p:spPr>
          <a:xfrm>
            <a:off x="4941888" y="1143713"/>
            <a:ext cx="6667500" cy="4567404"/>
          </a:xfrm>
        </p:spPr>
        <p:txBody>
          <a:bodyPr/>
          <a:lstStyle/>
          <a:p>
            <a:r>
              <a:rPr lang="en-US" dirty="0"/>
              <a:t>100’s of parallel simulations</a:t>
            </a:r>
          </a:p>
          <a:p>
            <a:endParaRPr lang="en-US" dirty="0"/>
          </a:p>
          <a:p>
            <a:r>
              <a:rPr lang="en-US" dirty="0"/>
              <a:t>Training: multiple days</a:t>
            </a:r>
          </a:p>
          <a:p>
            <a:endParaRPr lang="en-US" dirty="0"/>
          </a:p>
          <a:p>
            <a:r>
              <a:rPr lang="en-US" dirty="0"/>
              <a:t>Multiple Ray jobs</a:t>
            </a:r>
          </a:p>
          <a:p>
            <a:endParaRPr lang="en-US" dirty="0"/>
          </a:p>
          <a:p>
            <a:r>
              <a:rPr lang="en-US" dirty="0"/>
              <a:t>Resilient to simulator / worker failures</a:t>
            </a:r>
          </a:p>
          <a:p>
            <a:endParaRPr lang="en-US" dirty="0"/>
          </a:p>
          <a:p>
            <a:r>
              <a:rPr lang="en-US" dirty="0"/>
              <a:t>ML Ops pipeline integration</a:t>
            </a:r>
          </a:p>
        </p:txBody>
      </p:sp>
    </p:spTree>
    <p:extLst>
      <p:ext uri="{BB962C8B-B14F-4D97-AF65-F5344CB8AC3E}">
        <p14:creationId xmlns:p14="http://schemas.microsoft.com/office/powerpoint/2010/main" val="38963247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8D54-A995-4D7F-84D6-5A61ECECB88C}"/>
              </a:ext>
            </a:extLst>
          </p:cNvPr>
          <p:cNvSpPr>
            <a:spLocks noGrp="1"/>
          </p:cNvSpPr>
          <p:nvPr>
            <p:ph type="title"/>
          </p:nvPr>
        </p:nvSpPr>
        <p:spPr>
          <a:xfrm>
            <a:off x="588263" y="3150414"/>
            <a:ext cx="3182027" cy="553998"/>
          </a:xfrm>
        </p:spPr>
        <p:txBody>
          <a:bodyPr>
            <a:normAutofit fontScale="90000"/>
          </a:bodyPr>
          <a:lstStyle/>
          <a:p>
            <a:r>
              <a:rPr lang="en-US" dirty="0"/>
              <a:t>Simulators</a:t>
            </a:r>
          </a:p>
        </p:txBody>
      </p:sp>
      <p:sp>
        <p:nvSpPr>
          <p:cNvPr id="3" name="Text Placeholder 2">
            <a:extLst>
              <a:ext uri="{FF2B5EF4-FFF2-40B4-BE49-F238E27FC236}">
                <a16:creationId xmlns:a16="http://schemas.microsoft.com/office/drawing/2014/main" id="{F89BF5CC-86E3-4179-A538-AEA4645EA7E9}"/>
              </a:ext>
            </a:extLst>
          </p:cNvPr>
          <p:cNvSpPr>
            <a:spLocks noGrp="1"/>
          </p:cNvSpPr>
          <p:nvPr>
            <p:ph type="body" sz="quarter" idx="11"/>
          </p:nvPr>
        </p:nvSpPr>
        <p:spPr>
          <a:xfrm>
            <a:off x="4941888" y="1229890"/>
            <a:ext cx="6667500" cy="4395049"/>
          </a:xfrm>
        </p:spPr>
        <p:txBody>
          <a:bodyPr/>
          <a:lstStyle/>
          <a:p>
            <a:r>
              <a:rPr lang="en-US" dirty="0"/>
              <a:t>Open AI Gym</a:t>
            </a:r>
          </a:p>
          <a:p>
            <a:endParaRPr lang="en-US" dirty="0"/>
          </a:p>
          <a:p>
            <a:r>
              <a:rPr lang="en-US" dirty="0"/>
              <a:t>Custom simulators with Open AI Gym Environment interface – worker local or remote in simulator</a:t>
            </a:r>
          </a:p>
          <a:p>
            <a:endParaRPr lang="en-US" dirty="0"/>
          </a:p>
          <a:p>
            <a:r>
              <a:rPr lang="en-US"/>
              <a:t>Windows support</a:t>
            </a:r>
            <a:endParaRPr lang="en-US" dirty="0"/>
          </a:p>
          <a:p>
            <a:endParaRPr lang="en-US" dirty="0"/>
          </a:p>
          <a:p>
            <a:r>
              <a:rPr lang="en-US" dirty="0"/>
              <a:t>Investigating additional simulator support</a:t>
            </a:r>
          </a:p>
        </p:txBody>
      </p:sp>
    </p:spTree>
    <p:extLst>
      <p:ext uri="{BB962C8B-B14F-4D97-AF65-F5344CB8AC3E}">
        <p14:creationId xmlns:p14="http://schemas.microsoft.com/office/powerpoint/2010/main" val="72191996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Simple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simple cartpole_sc.ipynb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25236012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232-1245-4E57-82E1-78D375971B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C0B978-F6E5-4CB0-89F1-6894D0A28C85}"/>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4800" dirty="0"/>
              <a:t>Advanced Demo</a:t>
            </a:r>
            <a:endParaRPr lang="en-US" dirty="0"/>
          </a:p>
        </p:txBody>
      </p:sp>
      <p:sp>
        <p:nvSpPr>
          <p:cNvPr id="5" name="TextBox 4">
            <a:extLst>
              <a:ext uri="{FF2B5EF4-FFF2-40B4-BE49-F238E27FC236}">
                <a16:creationId xmlns:a16="http://schemas.microsoft.com/office/drawing/2014/main" id="{D155E8A6-7718-43D0-9C59-01445183FFA2}"/>
              </a:ext>
            </a:extLst>
          </p:cNvPr>
          <p:cNvSpPr txBox="1"/>
          <p:nvPr/>
        </p:nvSpPr>
        <p:spPr>
          <a:xfrm>
            <a:off x="712178" y="5645221"/>
            <a:ext cx="6096836" cy="923330"/>
          </a:xfrm>
          <a:prstGeom prst="rect">
            <a:avLst/>
          </a:prstGeom>
          <a:noFill/>
        </p:spPr>
        <p:txBody>
          <a:bodyPr wrap="square">
            <a:spAutoFit/>
          </a:bodyPr>
          <a:lstStyle/>
          <a:p>
            <a:r>
              <a:rPr lang="de-DE" dirty="0"/>
              <a:t>Shows the atari-on-distributed compute.ipynb</a:t>
            </a:r>
          </a:p>
          <a:p>
            <a:endParaRPr lang="de-DE" dirty="0"/>
          </a:p>
          <a:p>
            <a:r>
              <a:rPr lang="de-DE" dirty="0"/>
              <a:t>Shows compute cluster and how to look at the logs &amp; output</a:t>
            </a:r>
          </a:p>
        </p:txBody>
      </p:sp>
    </p:spTree>
    <p:extLst>
      <p:ext uri="{BB962C8B-B14F-4D97-AF65-F5344CB8AC3E}">
        <p14:creationId xmlns:p14="http://schemas.microsoft.com/office/powerpoint/2010/main" val="4072399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53CE-9DEB-4901-9CFF-F9D163A7C41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44BFC5EE-276E-4B71-8166-971D08F1606A}"/>
              </a:ext>
            </a:extLst>
          </p:cNvPr>
          <p:cNvSpPr>
            <a:spLocks noGrp="1"/>
          </p:cNvSpPr>
          <p:nvPr>
            <p:ph idx="1"/>
          </p:nvPr>
        </p:nvSpPr>
        <p:spPr/>
        <p:txBody>
          <a:bodyPr/>
          <a:lstStyle/>
          <a:p>
            <a:r>
              <a:rPr lang="en-US" dirty="0"/>
              <a:t>Learn about Ray/</a:t>
            </a:r>
            <a:r>
              <a:rPr lang="en-US" dirty="0" err="1"/>
              <a:t>Rllib</a:t>
            </a:r>
            <a:endParaRPr lang="en-US" dirty="0"/>
          </a:p>
          <a:p>
            <a:pPr lvl="1"/>
            <a:r>
              <a:rPr lang="en-US" dirty="0"/>
              <a:t>O’Reilly AI tutorial: Scalable AI and reinforcement learning with Ray</a:t>
            </a:r>
          </a:p>
          <a:p>
            <a:pPr marL="457200" lvl="1" indent="0" algn="ctr">
              <a:buNone/>
            </a:pPr>
            <a:r>
              <a:rPr lang="en-US" dirty="0">
                <a:latin typeface="Consolas" panose="020B0609020204030204" pitchFamily="49" charset="0"/>
              </a:rPr>
              <a:t>http://aka.ms/mslibrary</a:t>
            </a:r>
          </a:p>
          <a:p>
            <a:r>
              <a:rPr lang="en-US" dirty="0"/>
              <a:t>Create examples using Ray/</a:t>
            </a:r>
            <a:r>
              <a:rPr lang="en-US" dirty="0" err="1"/>
              <a:t>Rllib</a:t>
            </a:r>
            <a:endParaRPr lang="en-US" dirty="0"/>
          </a:p>
          <a:p>
            <a:pPr lvl="1"/>
            <a:r>
              <a:rPr lang="en-US" dirty="0"/>
              <a:t>Start by running tutorial examples on AMLS?</a:t>
            </a:r>
          </a:p>
        </p:txBody>
      </p:sp>
    </p:spTree>
    <p:extLst>
      <p:ext uri="{BB962C8B-B14F-4D97-AF65-F5344CB8AC3E}">
        <p14:creationId xmlns:p14="http://schemas.microsoft.com/office/powerpoint/2010/main" val="2545550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with Cartpole </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Issues with 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pic>
        <p:nvPicPr>
          <p:cNvPr id="5" name="Picture 2" descr="A picture containing text, device, gauge&#10;&#10;Description automatically generated">
            <a:extLst>
              <a:ext uri="{FF2B5EF4-FFF2-40B4-BE49-F238E27FC236}">
                <a16:creationId xmlns:a16="http://schemas.microsoft.com/office/drawing/2014/main" id="{DB3A3DBD-39F4-4146-A5F7-FD66921BB48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363349" y="365125"/>
            <a:ext cx="1524000" cy="2000250"/>
          </a:xfrm>
          <a:prstGeom prst="rect">
            <a:avLst/>
          </a:prstGeom>
          <a:noFill/>
        </p:spPr>
      </p:pic>
    </p:spTree>
    <p:extLst>
      <p:ext uri="{BB962C8B-B14F-4D97-AF65-F5344CB8AC3E}">
        <p14:creationId xmlns:p14="http://schemas.microsoft.com/office/powerpoint/2010/main" val="2460737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189C-7639-4EE7-B539-2EFBBFCD7AB4}"/>
              </a:ext>
            </a:extLst>
          </p:cNvPr>
          <p:cNvSpPr>
            <a:spLocks noGrp="1"/>
          </p:cNvSpPr>
          <p:nvPr>
            <p:ph type="title"/>
          </p:nvPr>
        </p:nvSpPr>
        <p:spPr/>
        <p:txBody>
          <a:bodyPr/>
          <a:lstStyle/>
          <a:p>
            <a:r>
              <a:rPr lang="en-US" dirty="0"/>
              <a:t>If time permits</a:t>
            </a:r>
            <a:endParaRPr lang="de-DE" dirty="0"/>
          </a:p>
        </p:txBody>
      </p:sp>
      <p:sp>
        <p:nvSpPr>
          <p:cNvPr id="3" name="Content Placeholder 2">
            <a:extLst>
              <a:ext uri="{FF2B5EF4-FFF2-40B4-BE49-F238E27FC236}">
                <a16:creationId xmlns:a16="http://schemas.microsoft.com/office/drawing/2014/main" id="{55F22FF3-A67B-43B7-B2FD-7D05F08A8A48}"/>
              </a:ext>
            </a:extLst>
          </p:cNvPr>
          <p:cNvSpPr>
            <a:spLocks noGrp="1"/>
          </p:cNvSpPr>
          <p:nvPr>
            <p:ph idx="1"/>
          </p:nvPr>
        </p:nvSpPr>
        <p:spPr/>
        <p:txBody>
          <a:bodyPr/>
          <a:lstStyle/>
          <a:p>
            <a:r>
              <a:rPr lang="en-US" dirty="0"/>
              <a:t>Alpha Go</a:t>
            </a:r>
          </a:p>
          <a:p>
            <a:r>
              <a:rPr lang="en-US" dirty="0"/>
              <a:t>Alpha Go Zero</a:t>
            </a:r>
          </a:p>
          <a:p>
            <a:r>
              <a:rPr lang="en-US" dirty="0"/>
              <a:t>Alpha Star</a:t>
            </a:r>
          </a:p>
          <a:p>
            <a:r>
              <a:rPr lang="de-DE" dirty="0"/>
              <a:t>Mü Zero</a:t>
            </a:r>
          </a:p>
        </p:txBody>
      </p:sp>
    </p:spTree>
    <p:extLst>
      <p:ext uri="{BB962C8B-B14F-4D97-AF65-F5344CB8AC3E}">
        <p14:creationId xmlns:p14="http://schemas.microsoft.com/office/powerpoint/2010/main" val="2825107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1477328"/>
          </a:xfrm>
          <a:prstGeom prst="rect">
            <a:avLst/>
          </a:prstGeom>
          <a:noFill/>
        </p:spPr>
        <p:txBody>
          <a:bodyPr wrap="square">
            <a:spAutoFit/>
          </a:bodyPr>
          <a:lstStyle/>
          <a:p>
            <a:pPr marL="285750" indent="-285750">
              <a:buFont typeface="Arial" panose="020B0604020202020204" pitchFamily="34" charset="0"/>
              <a:buChar char="•"/>
            </a:pPr>
            <a:r>
              <a:rPr lang="de-DE" dirty="0"/>
              <a:t>Policy Network to predict potential moves (Reducing the breadth of the search tree)</a:t>
            </a:r>
          </a:p>
          <a:p>
            <a:pPr marL="285750" indent="-285750">
              <a:buFont typeface="Arial" panose="020B0604020202020204" pitchFamily="34" charset="0"/>
              <a:buChar char="•"/>
            </a:pPr>
            <a:r>
              <a:rPr lang="de-DE" dirty="0"/>
              <a:t>Value Network to predict the outcome of the game (reducing the depth of the search tree)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08433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 Zero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5078313"/>
          </a:xfrm>
          <a:prstGeom prst="rect">
            <a:avLst/>
          </a:prstGeom>
          <a:noFill/>
        </p:spPr>
        <p:txBody>
          <a:bodyPr wrap="square">
            <a:spAutoFit/>
          </a:bodyPr>
          <a:lstStyle/>
          <a:p>
            <a:pPr marL="285750" indent="-285750">
              <a:buFont typeface="Arial" panose="020B0604020202020204" pitchFamily="34" charset="0"/>
              <a:buChar char="•"/>
            </a:pPr>
            <a:r>
              <a:rPr lang="de-DE" dirty="0"/>
              <a:t>Essentialy Montecarlo Tree search with selfplay.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Only One Network trained using self play </a:t>
            </a:r>
          </a:p>
          <a:p>
            <a:pPr marL="285750" indent="-285750">
              <a:buFont typeface="Arial" panose="020B0604020202020204" pitchFamily="34" charset="0"/>
              <a:buChar char="•"/>
            </a:pPr>
            <a:r>
              <a:rPr lang="de-DE" dirty="0"/>
              <a:t>No Random MCTS Rollouts (Problems occur if random rollouts often lead to wins by accident you start to believe certain positions are very effective)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Single Network guides the MCTS Algorithm, suggesting moves -&gt; then play that move run another search(using the model and so on...  Till game is completed. </a:t>
            </a:r>
          </a:p>
          <a:p>
            <a:pPr marL="285750" indent="-285750">
              <a:buFont typeface="Arial" panose="020B0604020202020204" pitchFamily="34" charset="0"/>
              <a:buChar char="•"/>
            </a:pPr>
            <a:r>
              <a:rPr lang="de-DE" dirty="0"/>
              <a:t>Then they trained a policy network P‘ to predict what the MCTS would have produced. </a:t>
            </a:r>
          </a:p>
          <a:p>
            <a:pPr marL="285750" indent="-285750">
              <a:buFont typeface="Arial" panose="020B0604020202020204" pitchFamily="34" charset="0"/>
              <a:buChar char="•"/>
            </a:pPr>
            <a:r>
              <a:rPr lang="de-DE" dirty="0"/>
              <a:t>Also trained a new value network V‘ that predicts the winner based on the board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Search based policy iteration (policy improvement , policy valuation) Alternate between the stages gives you stronger and stronger policies. </a:t>
            </a:r>
          </a:p>
          <a:p>
            <a:pPr marL="285750" indent="-285750">
              <a:buFont typeface="Arial" panose="020B0604020202020204" pitchFamily="34" charset="0"/>
              <a:buChar char="•"/>
            </a:pPr>
            <a:r>
              <a:rPr lang="de-DE" dirty="0"/>
              <a:t>Critical Success Factor: Search based policy evaluation! (testing a new policy by seeing what the value is when playing it to the end)</a:t>
            </a:r>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379694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A49A8C-D613-4BF4-A34E-FE73AEF445F4}"/>
              </a:ext>
            </a:extLst>
          </p:cNvPr>
          <p:cNvPicPr>
            <a:picLocks noChangeAspect="1"/>
          </p:cNvPicPr>
          <p:nvPr/>
        </p:nvPicPr>
        <p:blipFill>
          <a:blip r:embed="rId3"/>
          <a:stretch>
            <a:fillRect/>
          </a:stretch>
        </p:blipFill>
        <p:spPr>
          <a:xfrm>
            <a:off x="1371600" y="540230"/>
            <a:ext cx="9325950" cy="5777540"/>
          </a:xfrm>
          <a:prstGeom prst="rect">
            <a:avLst/>
          </a:prstGeom>
        </p:spPr>
      </p:pic>
    </p:spTree>
    <p:extLst>
      <p:ext uri="{BB962C8B-B14F-4D97-AF65-F5344CB8AC3E}">
        <p14:creationId xmlns:p14="http://schemas.microsoft.com/office/powerpoint/2010/main" val="18813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4395-4769-4D3D-A110-8821B04768E2}"/>
              </a:ext>
            </a:extLst>
          </p:cNvPr>
          <p:cNvSpPr>
            <a:spLocks noGrp="1"/>
          </p:cNvSpPr>
          <p:nvPr>
            <p:ph type="title"/>
          </p:nvPr>
        </p:nvSpPr>
        <p:spPr/>
        <p:txBody>
          <a:bodyPr/>
          <a:lstStyle/>
          <a:p>
            <a:r>
              <a:rPr lang="en-US" dirty="0"/>
              <a:t>Alpha Star</a:t>
            </a:r>
            <a:endParaRPr lang="de-DE" dirty="0"/>
          </a:p>
        </p:txBody>
      </p:sp>
      <p:sp>
        <p:nvSpPr>
          <p:cNvPr id="3" name="Content Placeholder 2">
            <a:extLst>
              <a:ext uri="{FF2B5EF4-FFF2-40B4-BE49-F238E27FC236}">
                <a16:creationId xmlns:a16="http://schemas.microsoft.com/office/drawing/2014/main" id="{E0E2A311-5173-4F1D-B2DC-D54614992D66}"/>
              </a:ext>
            </a:extLst>
          </p:cNvPr>
          <p:cNvSpPr>
            <a:spLocks noGrp="1"/>
          </p:cNvSpPr>
          <p:nvPr>
            <p:ph idx="1"/>
          </p:nvPr>
        </p:nvSpPr>
        <p:spPr/>
        <p:txBody>
          <a:bodyPr/>
          <a:lstStyle/>
          <a:p>
            <a:r>
              <a:rPr lang="de-DE" dirty="0">
                <a:hlinkClick r:id="rId2"/>
              </a:rPr>
              <a:t>https://www.youtube.com/watch?v=DMXvkbAtHNY&amp;ab_channel=TwoMinutePapers</a:t>
            </a:r>
            <a:endParaRPr lang="de-DE" dirty="0"/>
          </a:p>
          <a:p>
            <a:endParaRPr lang="de-DE" dirty="0"/>
          </a:p>
        </p:txBody>
      </p:sp>
    </p:spTree>
    <p:extLst>
      <p:ext uri="{BB962C8B-B14F-4D97-AF65-F5344CB8AC3E}">
        <p14:creationId xmlns:p14="http://schemas.microsoft.com/office/powerpoint/2010/main" val="39053127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94F7-3199-4B39-A49C-292F90B1C790}"/>
              </a:ext>
            </a:extLst>
          </p:cNvPr>
          <p:cNvSpPr>
            <a:spLocks noGrp="1"/>
          </p:cNvSpPr>
          <p:nvPr>
            <p:ph type="title"/>
          </p:nvPr>
        </p:nvSpPr>
        <p:spPr/>
        <p:txBody>
          <a:bodyPr/>
          <a:lstStyle/>
          <a:p>
            <a:r>
              <a:rPr lang="en-US" dirty="0" err="1"/>
              <a:t>MuZero</a:t>
            </a:r>
            <a:endParaRPr lang="de-DE" dirty="0"/>
          </a:p>
        </p:txBody>
      </p:sp>
      <p:sp>
        <p:nvSpPr>
          <p:cNvPr id="3" name="Content Placeholder 2">
            <a:extLst>
              <a:ext uri="{FF2B5EF4-FFF2-40B4-BE49-F238E27FC236}">
                <a16:creationId xmlns:a16="http://schemas.microsoft.com/office/drawing/2014/main" id="{D88FF7E3-1FD7-4F2F-A534-59F77B29F730}"/>
              </a:ext>
            </a:extLst>
          </p:cNvPr>
          <p:cNvSpPr>
            <a:spLocks noGrp="1"/>
          </p:cNvSpPr>
          <p:nvPr>
            <p:ph idx="1"/>
          </p:nvPr>
        </p:nvSpPr>
        <p:spPr/>
        <p:txBody>
          <a:bodyPr/>
          <a:lstStyle/>
          <a:p>
            <a:endParaRPr lang="de-DE" dirty="0">
              <a:hlinkClick r:id="rId2"/>
            </a:endParaRPr>
          </a:p>
          <a:p>
            <a:endParaRPr lang="de-DE" dirty="0">
              <a:hlinkClick r:id="rId2"/>
            </a:endParaRPr>
          </a:p>
          <a:p>
            <a:r>
              <a:rPr lang="de-DE" dirty="0">
                <a:hlinkClick r:id="rId2"/>
              </a:rPr>
              <a:t>https://www.youtube.com/watch?v=L0A86LmH7Yw&amp;ab_channel=JulianSchrittwieser</a:t>
            </a:r>
          </a:p>
        </p:txBody>
      </p:sp>
    </p:spTree>
    <p:extLst>
      <p:ext uri="{BB962C8B-B14F-4D97-AF65-F5344CB8AC3E}">
        <p14:creationId xmlns:p14="http://schemas.microsoft.com/office/powerpoint/2010/main" val="2660275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r>
              <a:rPr lang="en-US" dirty="0"/>
              <a:t>Appendix</a:t>
            </a:r>
            <a:endParaRPr lang="de-DE" dirty="0"/>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90EA-CB6D-4881-B269-42D13A483A1A}"/>
              </a:ext>
            </a:extLst>
          </p:cNvPr>
          <p:cNvSpPr>
            <a:spLocks noGrp="1"/>
          </p:cNvSpPr>
          <p:nvPr>
            <p:ph type="title"/>
          </p:nvPr>
        </p:nvSpPr>
        <p:spPr/>
        <p:txBody>
          <a:bodyPr/>
          <a:lstStyle/>
          <a:p>
            <a:r>
              <a:rPr lang="en-US" dirty="0"/>
              <a:t>Literature</a:t>
            </a:r>
            <a:endParaRPr lang="de-DE" dirty="0"/>
          </a:p>
        </p:txBody>
      </p:sp>
      <p:pic>
        <p:nvPicPr>
          <p:cNvPr id="1026" name="Picture 2" descr="Diagram&#10;&#10;Description automatically generated">
            <a:extLst>
              <a:ext uri="{FF2B5EF4-FFF2-40B4-BE49-F238E27FC236}">
                <a16:creationId xmlns:a16="http://schemas.microsoft.com/office/drawing/2014/main" id="{4B6105E2-C5D8-4F3D-B201-D12F424E1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851" y="1868993"/>
            <a:ext cx="2292384" cy="2966776"/>
          </a:xfrm>
          <a:prstGeom prst="rect">
            <a:avLst/>
          </a:prstGeom>
          <a:noFill/>
        </p:spPr>
      </p:pic>
      <p:pic>
        <p:nvPicPr>
          <p:cNvPr id="2050" name="Picture 2" descr="Chart, diagram&#10;&#10;Description automatically generated">
            <a:extLst>
              <a:ext uri="{FF2B5EF4-FFF2-40B4-BE49-F238E27FC236}">
                <a16:creationId xmlns:a16="http://schemas.microsoft.com/office/drawing/2014/main" id="{72E585D3-BF03-4FC1-969F-1056A3ACF3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7929" y="1911037"/>
            <a:ext cx="2285808" cy="2815035"/>
          </a:xfrm>
          <a:prstGeom prst="rect">
            <a:avLst/>
          </a:prstGeom>
          <a:noFill/>
        </p:spPr>
      </p:pic>
      <p:sp>
        <p:nvSpPr>
          <p:cNvPr id="3" name="TextBox 2">
            <a:extLst>
              <a:ext uri="{FF2B5EF4-FFF2-40B4-BE49-F238E27FC236}">
                <a16:creationId xmlns:a16="http://schemas.microsoft.com/office/drawing/2014/main" id="{C36CDFA9-F05F-49F8-8FF4-80A4ADBC29B8}"/>
              </a:ext>
            </a:extLst>
          </p:cNvPr>
          <p:cNvSpPr txBox="1"/>
          <p:nvPr/>
        </p:nvSpPr>
        <p:spPr>
          <a:xfrm>
            <a:off x="622997" y="5004078"/>
            <a:ext cx="3916713" cy="369332"/>
          </a:xfrm>
          <a:prstGeom prst="rect">
            <a:avLst/>
          </a:prstGeom>
          <a:noFill/>
        </p:spPr>
        <p:txBody>
          <a:bodyPr wrap="none" rtlCol="0">
            <a:spAutoFit/>
          </a:bodyPr>
          <a:lstStyle/>
          <a:p>
            <a:r>
              <a:rPr lang="en-US" dirty="0"/>
              <a:t>Easy, with code examples to reproduce</a:t>
            </a:r>
            <a:endParaRPr lang="de-DE" dirty="0"/>
          </a:p>
        </p:txBody>
      </p:sp>
      <p:sp>
        <p:nvSpPr>
          <p:cNvPr id="4" name="TextBox 3">
            <a:extLst>
              <a:ext uri="{FF2B5EF4-FFF2-40B4-BE49-F238E27FC236}">
                <a16:creationId xmlns:a16="http://schemas.microsoft.com/office/drawing/2014/main" id="{0FD3FB19-BB52-406B-B134-6572501ADC3C}"/>
              </a:ext>
            </a:extLst>
          </p:cNvPr>
          <p:cNvSpPr txBox="1"/>
          <p:nvPr/>
        </p:nvSpPr>
        <p:spPr>
          <a:xfrm>
            <a:off x="5558851" y="5048014"/>
            <a:ext cx="1295739" cy="369332"/>
          </a:xfrm>
          <a:prstGeom prst="rect">
            <a:avLst/>
          </a:prstGeom>
          <a:noFill/>
        </p:spPr>
        <p:txBody>
          <a:bodyPr wrap="none" rtlCol="0">
            <a:spAutoFit/>
          </a:bodyPr>
          <a:lstStyle/>
          <a:p>
            <a:r>
              <a:rPr lang="en-US" dirty="0"/>
              <a:t>Math heavy</a:t>
            </a:r>
            <a:endParaRPr lang="de-DE" dirty="0"/>
          </a:p>
        </p:txBody>
      </p:sp>
    </p:spTree>
    <p:extLst>
      <p:ext uri="{BB962C8B-B14F-4D97-AF65-F5344CB8AC3E}">
        <p14:creationId xmlns:p14="http://schemas.microsoft.com/office/powerpoint/2010/main" val="410706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
        <p:nvSpPr>
          <p:cNvPr id="4" name="Speech Bubble: Rectangle 3">
            <a:extLst>
              <a:ext uri="{FF2B5EF4-FFF2-40B4-BE49-F238E27FC236}">
                <a16:creationId xmlns:a16="http://schemas.microsoft.com/office/drawing/2014/main" id="{D5F00D79-D62A-4445-8DC7-6C7604D1D565}"/>
              </a:ext>
            </a:extLst>
          </p:cNvPr>
          <p:cNvSpPr/>
          <p:nvPr/>
        </p:nvSpPr>
        <p:spPr>
          <a:xfrm>
            <a:off x="8099945" y="962167"/>
            <a:ext cx="2688609" cy="948520"/>
          </a:xfrm>
          <a:prstGeom prst="wedgeRectCallout">
            <a:avLst>
              <a:gd name="adj1" fmla="val -158201"/>
              <a:gd name="adj2" fmla="val 1037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player always wants to maximize his reward</a:t>
            </a:r>
            <a:endParaRPr lang="de-DE" dirty="0"/>
          </a:p>
        </p:txBody>
      </p:sp>
      <p:sp>
        <p:nvSpPr>
          <p:cNvPr id="7" name="Speech Bubble: Rectangle 6">
            <a:extLst>
              <a:ext uri="{FF2B5EF4-FFF2-40B4-BE49-F238E27FC236}">
                <a16:creationId xmlns:a16="http://schemas.microsoft.com/office/drawing/2014/main" id="{C888EC7F-AF70-47C1-9E03-A0450448855E}"/>
              </a:ext>
            </a:extLst>
          </p:cNvPr>
          <p:cNvSpPr/>
          <p:nvPr/>
        </p:nvSpPr>
        <p:spPr>
          <a:xfrm>
            <a:off x="9275927" y="1967552"/>
            <a:ext cx="2688609" cy="948520"/>
          </a:xfrm>
          <a:prstGeom prst="wedgeRectCallout">
            <a:avLst>
              <a:gd name="adj1" fmla="val -150408"/>
              <a:gd name="adj2" fmla="val 86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Odd player always wants to minimize his reward</a:t>
            </a:r>
            <a:endParaRPr lang="de-DE" dirty="0"/>
          </a:p>
        </p:txBody>
      </p:sp>
      <p:sp>
        <p:nvSpPr>
          <p:cNvPr id="9" name="Speech Bubble: Rectangle 8">
            <a:extLst>
              <a:ext uri="{FF2B5EF4-FFF2-40B4-BE49-F238E27FC236}">
                <a16:creationId xmlns:a16="http://schemas.microsoft.com/office/drawing/2014/main" id="{0DB769B3-6B38-4E1C-B50A-3D92330389C6}"/>
              </a:ext>
            </a:extLst>
          </p:cNvPr>
          <p:cNvSpPr/>
          <p:nvPr/>
        </p:nvSpPr>
        <p:spPr>
          <a:xfrm>
            <a:off x="9134900" y="4822208"/>
            <a:ext cx="2688609" cy="948520"/>
          </a:xfrm>
          <a:prstGeom prst="wedgeRectCallout">
            <a:avLst>
              <a:gd name="adj1" fmla="val -92057"/>
              <a:gd name="adj2" fmla="val 1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outcome for the even Player</a:t>
            </a:r>
            <a:endParaRPr lang="de-DE" dirty="0"/>
          </a:p>
        </p:txBody>
      </p:sp>
    </p:spTree>
    <p:extLst>
      <p:ext uri="{BB962C8B-B14F-4D97-AF65-F5344CB8AC3E}">
        <p14:creationId xmlns:p14="http://schemas.microsoft.com/office/powerpoint/2010/main" val="1524473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4145</Words>
  <Application>Microsoft Office PowerPoint</Application>
  <PresentationFormat>Widescreen</PresentationFormat>
  <Paragraphs>583</Paragraphs>
  <Slides>84</Slides>
  <Notes>22</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Arial</vt:lpstr>
      <vt:lpstr>Calibri</vt:lpstr>
      <vt:lpstr>Calibri Light</vt:lpstr>
      <vt:lpstr>Cambria Math</vt:lpstr>
      <vt:lpstr>Consolas</vt:lpstr>
      <vt:lpstr>Roboto</vt:lpstr>
      <vt:lpstr>Segoe UI</vt:lpstr>
      <vt:lpstr>Segoe UI Semibold</vt:lpstr>
      <vt:lpstr>SFMono-Regular</vt:lpstr>
      <vt:lpstr>Office Theme</vt:lpstr>
      <vt:lpstr>Game AI Programming</vt:lpstr>
      <vt:lpstr>Introduction</vt:lpstr>
      <vt:lpstr>Agenda</vt:lpstr>
      <vt:lpstr>Lab Project</vt:lpstr>
      <vt:lpstr>History of Game Machines</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Alpha Beta Pruning</vt:lpstr>
      <vt:lpstr>Problems in Case of</vt:lpstr>
      <vt:lpstr>Monte Carlo Tree Search – slow and smart</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Selection, Expansion, Simulation, Update</vt:lpstr>
      <vt:lpstr>MCTS is domain independent!</vt:lpstr>
      <vt:lpstr>Bandit Based Methods</vt:lpstr>
      <vt:lpstr>Upper confidence bound, version 1 (UCB 1) Strategy</vt:lpstr>
      <vt:lpstr>Lab</vt:lpstr>
      <vt:lpstr>Game of Mancala</vt:lpstr>
      <vt:lpstr>PowerPoint Presentation</vt:lpstr>
      <vt:lpstr>Environment Config</vt:lpstr>
      <vt:lpstr>Eclipse Run Configuration</vt:lpstr>
      <vt:lpstr>Change Compiler settings</vt:lpstr>
      <vt:lpstr>Example Play – MCTS outperforms Minimax on high branching factor</vt:lpstr>
      <vt:lpstr>A brief introduction to Reinforcement Learning</vt:lpstr>
      <vt:lpstr>Game Environments: Gym</vt:lpstr>
      <vt:lpstr>Example of a RL Algorithm Cross Entropy Method</vt:lpstr>
      <vt:lpstr>PowerPoint Presentation</vt:lpstr>
      <vt:lpstr>Value Based Method</vt:lpstr>
      <vt:lpstr>PowerPoint Presentation</vt:lpstr>
      <vt:lpstr>Markov Reward Process</vt:lpstr>
      <vt:lpstr>Bellman Equation</vt:lpstr>
      <vt:lpstr>Example of a value based Method DQN</vt:lpstr>
      <vt:lpstr>PowerPoint Presentation</vt:lpstr>
      <vt:lpstr>PowerPoint Presentation</vt:lpstr>
      <vt:lpstr>PowerPoint Presentation</vt:lpstr>
      <vt:lpstr>PowerPoint Presentation</vt:lpstr>
      <vt:lpstr>PowerPoint Presentation</vt:lpstr>
      <vt:lpstr>PowerPoint Presentation</vt:lpstr>
      <vt:lpstr>Example of a Policy Based Method REINFORCE</vt:lpstr>
      <vt:lpstr>Reinforcement Learning</vt:lpstr>
      <vt:lpstr>Model Based vs Model Free</vt:lpstr>
      <vt:lpstr>Policy Based vs Value Based</vt:lpstr>
      <vt:lpstr>On-Policy vs Off-Policy</vt:lpstr>
      <vt:lpstr>Development Environment Options</vt:lpstr>
      <vt:lpstr>Reinforcement Learning with Azure Machine Learning</vt:lpstr>
      <vt:lpstr>Learnings</vt:lpstr>
      <vt:lpstr>Reinforcement Learning</vt:lpstr>
      <vt:lpstr>Azure ML Reinforcement Learning</vt:lpstr>
      <vt:lpstr>RAY</vt:lpstr>
      <vt:lpstr>PowerPoint Presentation</vt:lpstr>
      <vt:lpstr>Requirements</vt:lpstr>
      <vt:lpstr>Simulators</vt:lpstr>
      <vt:lpstr>PowerPoint Presentation</vt:lpstr>
      <vt:lpstr>PowerPoint Presentation</vt:lpstr>
      <vt:lpstr>Next Steps</vt:lpstr>
      <vt:lpstr>Issues with Cartpole </vt:lpstr>
      <vt:lpstr>Issues with Pong</vt:lpstr>
      <vt:lpstr>If time permits</vt:lpstr>
      <vt:lpstr>AlphaGo</vt:lpstr>
      <vt:lpstr>AlphaGo Zero</vt:lpstr>
      <vt:lpstr>Alpha Zero</vt:lpstr>
      <vt:lpstr>PowerPoint Presentation</vt:lpstr>
      <vt:lpstr>Alpha Star</vt:lpstr>
      <vt:lpstr>MuZero</vt:lpstr>
      <vt:lpstr>Appendix</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370</cp:revision>
  <dcterms:created xsi:type="dcterms:W3CDTF">2021-05-14T13:33:37Z</dcterms:created>
  <dcterms:modified xsi:type="dcterms:W3CDTF">2021-09-14T15:30:26Z</dcterms:modified>
</cp:coreProperties>
</file>